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5143500" type="screen16x9"/>
  <p:notesSz cx="6858000" cy="9144000"/>
  <p:embeddedFontLst>
    <p:embeddedFont>
      <p:font typeface="Playfair Display" panose="020B0604020202020204" charset="-52"/>
      <p:regular r:id="rId15"/>
      <p:bold r:id="rId16"/>
      <p:italic r:id="rId17"/>
      <p:boldItalic r:id="rId18"/>
    </p:embeddedFont>
    <p:embeddedFont>
      <p:font typeface="Oswald" panose="020B0604020202020204" charset="-52"/>
      <p:regular r:id="rId19"/>
      <p:bold r:id="rId20"/>
    </p:embeddedFont>
    <p:embeddedFont>
      <p:font typeface="Montserrat" panose="020B0604020202020204" charset="-52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815835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c6f97216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c6f97216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9677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8027c65f01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8027c65f01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2568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6f97216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c6f97216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4675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8027c65f0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8027c65f0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860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6f97216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c6f97216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8252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6f97216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c6f97216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8585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027c65f01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8027c65f01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7200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8027c65f01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8027c65f01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0522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8027c65f01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8027c65f01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5852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8027c65f01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8027c65f01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7882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8027c65f01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8027c65f01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2679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027c65f01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8027c65f01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552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hyperlink" Target="https://artschool.mskh.am/?p=86858" TargetMode="External"/><Relationship Id="rId4" Type="http://schemas.openxmlformats.org/officeDocument/2006/relationships/hyperlink" Target="https://artschool.mskh.am/?p=8689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rtschool.mskh.am/?p=8896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skh.am/am/27299" TargetMode="External"/><Relationship Id="rId7" Type="http://schemas.openxmlformats.org/officeDocument/2006/relationships/hyperlink" Target="https://artschool.mskh.am/?cat=19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skh.am/" TargetMode="External"/><Relationship Id="rId5" Type="http://schemas.openxmlformats.org/officeDocument/2006/relationships/hyperlink" Target="https://artschool.mskh.am/" TargetMode="External"/><Relationship Id="rId4" Type="http://schemas.openxmlformats.org/officeDocument/2006/relationships/hyperlink" Target="https://artschool.mskh.am/?page_id=7791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qnarnersisyan.wordpress.com/2020/04/28/%d5%b0%d5%a1%d6%80%d5%a9%d5%a1%d5%af%d5%b8%d6%82%d5%b4-%d5%a5%d5%bd-%d5%a5%d5%b4%e2%80%a4%d5%ba%d5%a1%d5%bf%d5%b4%d5%b8%d6%82%d5%b4-%d5%a5%d5%b4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atevatoyan.wordpress.com/2019/01/06/%D5%A3%D5%B8%D6%82%D5%B5%D5%B6%D5%A5%D6%80-%D6%87-%D5%A1%D5%A6%D5%A4%D5%A5%D6%81%D5%B8%D6%82%D5%A9%D5%B5%D5%B8%D6%82%D5%B6%D5%B6%D5%A5%D6%80-%D5%B6%D5%AF%D5%A1%D6%80%D5%B9%D5%A1%D5%A9%D5%A5%D6%80/" TargetMode="External"/><Relationship Id="rId4" Type="http://schemas.openxmlformats.org/officeDocument/2006/relationships/hyperlink" Target="https://hasmikmat369.wordpress.com/2020/04/12/%d5%a8%d5%b6%d5%bf%d5%a1%d5%b6%d5%a5%d5%af%d5%a1%d5%b6-%d5%bc%d5%ab%d5%a9%d5%b4%d5%ab%d5%af-%d5%b6%d5%be%d5%a1%d5%a3%d5%a1%d5%ad%d5%b4%d5%a2%d5%ab-%d5%bd%d5%bf%d5%a5%d5%b2%d5%ae%d5%b8%d6%82%d5%b4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atevatoyan.wordpress.com/2019/01/06/%D5%A3%D5%B8%D6%82%D5%B5%D5%B6%D5%A5%D6%80-%D6%87-%D5%A1%D5%A6%D5%A4%D5%A5%D6%81%D5%B8%D6%82%D5%A9%D5%B5%D5%B8%D6%82%D5%B6%D5%B6%D5%A5%D6%80-%D5%B6%D5%AF%D5%A1%D6%80%D5%B9%D5%A1%D5%A9%D5%A5%D6%8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IPt51cEbt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iHuPgKozxg4" TargetMode="External"/><Relationship Id="rId4" Type="http://schemas.openxmlformats.org/officeDocument/2006/relationships/hyperlink" Target="https://www.youtube.com/watch?v=eT61fIHxbQE&amp;feature=emb_logo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galeriamskh.wordpress.com/2020/05/07/%D5%BE%D5%AB%D6%80%D5%BF%D5%B8%D6%82%D5%A1%D5%AC-%D5%BA%D5%A1%D5%BF%D5%AF%D5%A5%D6%80%D5%A1%D5%BD%D6%80%D5%A1%D5%B0%D5%B8%D6%82%D5%B4-%D5%AC%D5%AB%D5%A1%D5%B6%D5%A1-%D5%A1%D5%BD%D5%A1%D5%BF%D6%80/?fbclid=IwAR0XLfIwgjUeUg7ID-GNZ_im3DMVl3I886dgHuCTykiHjacRlXhSCd5ALSo" TargetMode="External"/><Relationship Id="rId3" Type="http://schemas.openxmlformats.org/officeDocument/2006/relationships/hyperlink" Target="https://kristina6288.wordpress.com/2019/05/03/%D5%A3%D5%B6%D5%B8%D6%82%D5%B4-%D5%A5%D5%B4-%D5%B4%D5%A1%D5%B5%D6%80-%D5%A4%D5%BA%D6%80%D5%B8%D6%81/" TargetMode="External"/><Relationship Id="rId7" Type="http://schemas.openxmlformats.org/officeDocument/2006/relationships/hyperlink" Target="https://www.facebook.com/artschoolmskh/photos_al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qnarnersisyan.wordpress.com/2020/04/29/%d5%b4%d5%a5%d5%a4%d5%ab%d5%a1%d5%b6-%d5%b0%d5%a5%d5%b6%d6%81-%d5%a5%d5%bd-%d5%a5%d5%b4%e2%80%a4%e2%80%a4%e2%80%a4/" TargetMode="External"/><Relationship Id="rId11" Type="http://schemas.openxmlformats.org/officeDocument/2006/relationships/hyperlink" Target="https://www.facebook.com/%D4%B8%D5%B6%D5%BF%D5%A1%D5%B6%D5%A5%D5%AF%D5%A1%D5%B6-%D5%A4%D5%BA%D6%80%D5%B8%D6%81-108416894179423/?__tn__=kC-R&amp;eid=ARAsK2fp-fp1PjtCapEuVOB_GtN_Hv3V-J8PSHj-j51sssrg_GFCr184zEhJDZA8dbzqOyaa-b9hLgIq&amp;hc_ref=ARQp0xS_5k94gVCns7vqeRgOiwQ7XTde2Jcq7UcbPpUR97Z1XyhsUWoehlY8aRt-68Y&amp;fref=nf&amp;__xts__%5b0%5d=68.ARBmJf14g2cflLjZWUxMRSI7nD49B10FB3XUcpHBWYBvk1w2N8O9HTY5XThjXfcq6NpGbb06JJ9CutsGMelxyzw-Ru3IsKX4S5_N_tBnUUxPTn7021OlpA7QDDYG-sf0JRm_t9H6s4DzdvCDRbfQJ78Qpd4Z_91uSD5TKdXBIkU_GqGSxWA1W5VjhQde0pTPqDjoNt14kf5uwUmbkVNpvi74VgPvfr-rW92WLDyUG58UsAoh5WO6t8YXpzPAvTrJUV_GmFEKwJecxwPey0HJ8kx4QReJjsN-2dCJoYbAhIMf5YrYTeCUYSp95smPt_ros3wF-TAKHrr0Q3nvhQitVj9R" TargetMode="External"/><Relationship Id="rId5" Type="http://schemas.openxmlformats.org/officeDocument/2006/relationships/hyperlink" Target="https://qnarnersisyan.wordpress.com/2020/04/26/%d5%bd%d5%a5%d5%a2%d5%a1%d5%bd%d5%bf%d5%a1%d6%81%d5%ab-%d5%ae%d5%b6%d5%b8%d5%b2%d5%b6%d5%a5%d6%80%d5%a8-%d5%a2%d5%a1%d6%81-%d5%a1%d6%80%d5%be%d5%a5%d5%bd%d5%bf%d5%a1%d5%b6%d5%b8%d6%81%d5%b8%d6%82/" TargetMode="External"/><Relationship Id="rId10" Type="http://schemas.openxmlformats.org/officeDocument/2006/relationships/hyperlink" Target="https://www.facebook.com/%D5%80%D5%A1%D6%80%D5%A9%D5%A1%D5%AF-%D5%A1%D5%AF%D5%B8%D6%82%D5%B4%D5%A2-104254161189385/" TargetMode="External"/><Relationship Id="rId4" Type="http://schemas.openxmlformats.org/officeDocument/2006/relationships/hyperlink" Target="https://qnarnersisyan.wordpress.com/2020/04/29/%d5%b8%d6%82%d5%bd%d5%b8%d6%82%d5%b4%d5%b6%d5%a1%d5%af%d5%a1%d5%b6-%d5%ba%d5%ac%d5%a1%d5%b6%d5%a8-%d5%ac%d5%a5%d5%a3%d5%b8/" TargetMode="External"/><Relationship Id="rId9" Type="http://schemas.openxmlformats.org/officeDocument/2006/relationships/hyperlink" Target="https://www.facebook.com/Art%D5%A1%D5%BD%D5%A1%D5%B0%D5%B4%D5%A1%D5%B6-%D5%BA%D5%A1%D5%BF%D5%AF%D5%A5%D6%80%D5%A1%D5%BD%D6%80%D5%A1%D5%B0-106413660963370/?__tn__=kC-R&amp;eid=ARB3Mx2e4eGo2DtNV4GEmR6thkScAdnoPzgd9u3NitmcgbiTC1oACXj0HWvpChFpkS0cUtYxAgppRPIP&amp;hc_ref=ARTqQ1rRwnyvxPdD-hZ7YcxLhdl8TxxSCZfU1kz-vbqhr3OEc0lGbRlq1_U1ywau67Y&amp;fref=nf&amp;__xts__%5b0%5d=68.ARAND4-Ucx2H9c25EP6iNf06h3tj3Pi2wsWTPLr5Rl4g9O2VE0Z30amOBGOh7PmKu411IbyNWmA2dRemdeSgEPPfu7-3dFbkIGl4XXgQ5zG0-EeLgdLsC0cjYfYTgqXFBjIsjq3XnC26MQLbnkMw7V4gVDtWWd38Rv4C4mIm2RJbljiwDQnj9_PidmHWbJxmAr6bcxSOIUgVoqb5CJ8TwLsdpODd1KkNTNyT34egp6DGW2S4NN2C80S7I9vUZOqXgMWtZ38rh4wX34uMJfyfF3SM8MDPp1jnYzo64M2iPajD49D8a-dGRWs7LnAS8cxagZaa_7z21Ih213kgfaviIuYrSmtgRyE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rtschool.mskh.am/?p=58841" TargetMode="External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rtschool.mskh.am/" TargetMode="External"/><Relationship Id="rId5" Type="http://schemas.openxmlformats.org/officeDocument/2006/relationships/hyperlink" Target="https://artschool.mskh.am/?p=65345" TargetMode="External"/><Relationship Id="rId4" Type="http://schemas.openxmlformats.org/officeDocument/2006/relationships/hyperlink" Target="https://artschool.mskh.am/?p=6506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title" idx="4294967295"/>
          </p:nvPr>
        </p:nvSpPr>
        <p:spPr>
          <a:xfrm>
            <a:off x="5836250" y="1170375"/>
            <a:ext cx="3204000" cy="69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accent1"/>
                </a:solidFill>
              </a:rPr>
              <a:t>Ընդունելություն </a:t>
            </a:r>
            <a:r>
              <a:rPr lang="ru" sz="2400">
                <a:solidFill>
                  <a:schemeClr val="accent1"/>
                </a:solidFill>
              </a:rPr>
              <a:t>2020-2021</a:t>
            </a:r>
            <a:endParaRPr sz="24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accent1"/>
                </a:solidFill>
              </a:rPr>
              <a:t>Հյուսիսային դպրոց</a:t>
            </a:r>
            <a:endParaRPr sz="2400">
              <a:solidFill>
                <a:schemeClr val="accent1"/>
              </a:solidFill>
            </a:endParaRP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4294967295"/>
          </p:nvPr>
        </p:nvSpPr>
        <p:spPr>
          <a:xfrm>
            <a:off x="5836250" y="4224225"/>
            <a:ext cx="3369900" cy="4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.</a:t>
            </a:r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4991100" y="152400"/>
            <a:ext cx="3841200" cy="7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 dirty="0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«Մխիթար Սեբաստացի» կրթահամալիրի Հյուսիսային դպրոցը  հայտարարում է 2020-2021 ուսումական տարվա ընդունելություն</a:t>
            </a:r>
            <a:endParaRPr sz="3700" dirty="0"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1"/>
          </p:nvPr>
        </p:nvSpPr>
        <p:spPr>
          <a:xfrm>
            <a:off x="4991100" y="1570775"/>
            <a:ext cx="3841200" cy="208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100"/>
              <a:buNone/>
            </a:pPr>
            <a:endParaRPr sz="1100" b="1" dirty="0">
              <a:solidFill>
                <a:srgbClr val="0C0C0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100"/>
              <a:buFont typeface="Arial"/>
              <a:buChar char="➔"/>
            </a:pPr>
            <a:r>
              <a:rPr lang="ru" sz="1100" b="1" dirty="0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6 տարեկանների (2014 թ. ծնվածներ)  «Իմացումի հրճվանք» ծրագրի առաջին դասարաններ</a:t>
            </a:r>
            <a:endParaRPr sz="1100" b="1" dirty="0">
              <a:solidFill>
                <a:srgbClr val="0C0C0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➔"/>
            </a:pPr>
            <a:r>
              <a:rPr lang="ru" sz="1100" b="1" dirty="0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Ծրագիրը ղեկավարում են՝  </a:t>
            </a:r>
            <a:r>
              <a:rPr lang="ru" sz="1100" b="1" u="sng" dirty="0">
                <a:solidFill>
                  <a:srgbClr val="4249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/>
              </a:rPr>
              <a:t>Սրբուհի Ներսիսյան,</a:t>
            </a:r>
            <a:r>
              <a:rPr lang="ru" sz="1100" b="1" dirty="0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100" b="1" u="sng" dirty="0">
                <a:solidFill>
                  <a:srgbClr val="4249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Լուսինե Բարխուդարյան</a:t>
            </a:r>
            <a:endParaRPr sz="1100" b="1" u="sng" dirty="0">
              <a:solidFill>
                <a:srgbClr val="4249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100"/>
              <a:buFont typeface="Arial"/>
              <a:buChar char="➔"/>
            </a:pPr>
            <a:endParaRPr sz="1100" b="1" u="sng" dirty="0">
              <a:solidFill>
                <a:srgbClr val="4249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9911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838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-3249325" y="354200"/>
            <a:ext cx="73425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 flipH="1">
            <a:off x="4838625" y="0"/>
            <a:ext cx="4231800" cy="425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41300" marR="241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50">
                <a:solidFill>
                  <a:srgbClr val="B2B3B3"/>
                </a:solidFill>
                <a:highlight>
                  <a:srgbClr val="496482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/>
              </a:rPr>
              <a:t>Մուտքի ճամբար ընտանեկան հեռավար դպրոցում</a:t>
            </a:r>
            <a:endParaRPr sz="2250">
              <a:solidFill>
                <a:srgbClr val="B2B3B3"/>
              </a:solidFill>
              <a:highlight>
                <a:srgbClr val="496482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41300" marR="241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2250">
              <a:solidFill>
                <a:srgbClr val="B2B3B3"/>
              </a:solidFill>
              <a:highlight>
                <a:srgbClr val="496482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 i="1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Ապրիլի 28-ից մայիսի 1 </a:t>
            </a:r>
            <a:endParaRPr sz="5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 w="9525" cap="flat" cmpd="sng">
            <a:solidFill>
              <a:srgbClr val="0C0C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                           Բովանդակությունը</a:t>
            </a:r>
            <a:endParaRPr sz="1900" b="1">
              <a:solidFill>
                <a:srgbClr val="0C0C0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900" b="1">
              <a:solidFill>
                <a:srgbClr val="0C0C0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marR="190500" lvl="0" indent="-3492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Font typeface="Arial"/>
              <a:buChar char="●"/>
            </a:pPr>
            <a:r>
              <a:rPr lang="ru" sz="1900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Հեղինակային մանկավարժության ներկայացում պատվիրատուին, </a:t>
            </a:r>
            <a:r>
              <a:rPr lang="ru" sz="1900" u="sng">
                <a:solidFill>
                  <a:srgbClr val="4249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ընդունելության կարգ</a:t>
            </a:r>
            <a:endParaRPr sz="1900" u="sng">
              <a:solidFill>
                <a:srgbClr val="4249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marR="1905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Font typeface="Arial"/>
              <a:buChar char="●"/>
            </a:pPr>
            <a:r>
              <a:rPr lang="ru" sz="1900" u="sng">
                <a:solidFill>
                  <a:srgbClr val="4249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/>
              </a:rPr>
              <a:t>Ուսումնական պլան, ուսումնառության պայմանագիր, ուսումնական օրացույց, </a:t>
            </a:r>
            <a:r>
              <a:rPr lang="ru" sz="1900" u="sng">
                <a:solidFill>
                  <a:srgbClr val="4249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ենթակայք</a:t>
            </a:r>
            <a:r>
              <a:rPr lang="ru" sz="1900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" sz="1900" u="sng">
                <a:solidFill>
                  <a:srgbClr val="4249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6"/>
              </a:rPr>
              <a:t>կայք,</a:t>
            </a:r>
            <a:r>
              <a:rPr lang="ru" sz="1900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դասավանդողների բլոգներին</a:t>
            </a:r>
            <a:endParaRPr sz="1900">
              <a:solidFill>
                <a:srgbClr val="0C0C0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marR="1905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Font typeface="Arial"/>
              <a:buChar char="●"/>
            </a:pPr>
            <a:r>
              <a:rPr lang="ru" sz="1900" u="sng">
                <a:solidFill>
                  <a:srgbClr val="4249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7"/>
              </a:rPr>
              <a:t>Ընտանեկան հեռավար դպրոց</a:t>
            </a:r>
            <a:endParaRPr sz="1900" u="sng">
              <a:solidFill>
                <a:srgbClr val="4249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7889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600" b="1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Մուտք ճամբարի նախագծեր, արդյունքներ</a:t>
            </a:r>
            <a:endParaRPr sz="2600" b="1">
              <a:solidFill>
                <a:srgbClr val="0C0C0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600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2600">
              <a:solidFill>
                <a:srgbClr val="0C0C0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marR="190500" lvl="0" indent="-3937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2600"/>
              <a:buFont typeface="Arial"/>
              <a:buChar char="●"/>
            </a:pPr>
            <a:r>
              <a:rPr lang="ru" sz="2600" u="sng">
                <a:solidFill>
                  <a:srgbClr val="4249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Հարթակում ես եմ․ Պատմում եմ</a:t>
            </a:r>
            <a:endParaRPr sz="2600" u="sng">
              <a:solidFill>
                <a:srgbClr val="4249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marR="1905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600"/>
              <a:buFont typeface="Arial"/>
              <a:buChar char="●"/>
            </a:pPr>
            <a:r>
              <a:rPr lang="ru" sz="2600" b="1" u="sng">
                <a:solidFill>
                  <a:srgbClr val="4249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/>
              </a:rPr>
              <a:t>Ընտանեկան ռիթմիկ նվագախմբի</a:t>
            </a:r>
            <a:r>
              <a:rPr lang="ru" sz="2600" b="1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ստեղծում</a:t>
            </a:r>
            <a:endParaRPr sz="2600" b="1">
              <a:solidFill>
                <a:srgbClr val="0C0C0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marR="1905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600"/>
              <a:buFont typeface="Arial"/>
              <a:buChar char="●"/>
            </a:pPr>
            <a:r>
              <a:rPr lang="ru" sz="2600" u="sng">
                <a:solidFill>
                  <a:srgbClr val="4249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Գույներ և ազդեցություններ. Նկարչաթերապիա</a:t>
            </a:r>
            <a:endParaRPr sz="2600" u="sng">
              <a:solidFill>
                <a:srgbClr val="4249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-37450" y="0"/>
            <a:ext cx="3902700" cy="461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/>
              <a:t>Փուլ 2-րդ․ Մուտք ընտանեկան դպրոց</a:t>
            </a:r>
            <a:endParaRPr sz="3200"/>
          </a:p>
        </p:txBody>
      </p:sp>
      <p:pic>
        <p:nvPicPr>
          <p:cNvPr id="98" name="Google Shape;98;p19" descr="Фотография в оттенках сепии: помост спасателей на пляже на фоне спокойной воды"/>
          <p:cNvPicPr preferRelativeResize="0"/>
          <p:nvPr/>
        </p:nvPicPr>
        <p:blipFill rotWithShape="1">
          <a:blip r:embed="rId3">
            <a:alphaModFix/>
          </a:blip>
          <a:srcRect l="19639" t="7181" r="32966" b="12850"/>
          <a:stretch/>
        </p:blipFill>
        <p:spPr>
          <a:xfrm>
            <a:off x="4571100" y="0"/>
            <a:ext cx="4572899" cy="514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5325" y="-73575"/>
            <a:ext cx="5278674" cy="5278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-125" y="25"/>
            <a:ext cx="91440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50" b="1">
              <a:solidFill>
                <a:srgbClr val="373737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2250" b="1">
                <a:solidFill>
                  <a:srgbClr val="373737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Մայիսի 7</a:t>
            </a:r>
            <a:endParaRPr sz="2250" b="1">
              <a:solidFill>
                <a:srgbClr val="373737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2250" b="1">
                <a:solidFill>
                  <a:srgbClr val="373737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Ծրագրում</a:t>
            </a:r>
            <a:endParaRPr sz="2250" b="1">
              <a:solidFill>
                <a:srgbClr val="373737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825500" lvl="0" indent="-371475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373737"/>
              </a:buClr>
              <a:buSzPts val="2250"/>
              <a:buFont typeface="Arial"/>
              <a:buChar char="●"/>
            </a:pPr>
            <a:r>
              <a:rPr lang="ru" sz="2250">
                <a:solidFill>
                  <a:srgbClr val="373737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Շրջայց դպրոցում․ Պատասխանատու՝ Քնարիկ Ներսիսյան</a:t>
            </a:r>
            <a:endParaRPr sz="2250">
              <a:solidFill>
                <a:srgbClr val="373737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825500" lvl="0" indent="-3714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3737"/>
              </a:buClr>
              <a:buSzPts val="2250"/>
              <a:buFont typeface="Arial"/>
              <a:buChar char="●"/>
            </a:pPr>
            <a:r>
              <a:rPr lang="ru" sz="2250">
                <a:solidFill>
                  <a:srgbClr val="373737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Հեծանվավարություն․ Պատասխաանտու՝ Անուշ Թորոսյան</a:t>
            </a:r>
            <a:endParaRPr sz="2250">
              <a:solidFill>
                <a:srgbClr val="373737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825500" lvl="0" indent="-3714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3737"/>
              </a:buClr>
              <a:buSzPts val="2250"/>
              <a:buFont typeface="Arial"/>
              <a:buChar char="●"/>
            </a:pPr>
            <a:r>
              <a:rPr lang="ru" sz="2250">
                <a:solidFill>
                  <a:srgbClr val="1982D1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Artասահման արվեստանոցում տեխնոլոգիական աշխատանք</a:t>
            </a:r>
            <a:r>
              <a:rPr lang="ru" sz="2250">
                <a:solidFill>
                  <a:srgbClr val="373737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․ Պատասխանատու՝ Տաթև Աթոյան</a:t>
            </a:r>
            <a:endParaRPr sz="2250">
              <a:solidFill>
                <a:srgbClr val="373737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825500" lvl="0" indent="-3714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3737"/>
              </a:buClr>
              <a:buSzPts val="2250"/>
              <a:buFont typeface="Arial"/>
              <a:buChar char="●"/>
            </a:pPr>
            <a:r>
              <a:rPr lang="ru" sz="2250">
                <a:solidFill>
                  <a:srgbClr val="373737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Քայլք կրթական պարտեզով դեպի Մայր դպրոց</a:t>
            </a:r>
            <a:endParaRPr sz="2250">
              <a:solidFill>
                <a:srgbClr val="373737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825500" lvl="0" indent="-3714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3737"/>
              </a:buClr>
              <a:buSzPts val="2250"/>
              <a:buFont typeface="Arial"/>
              <a:buChar char="●"/>
            </a:pPr>
            <a:r>
              <a:rPr lang="ru" sz="2250">
                <a:solidFill>
                  <a:srgbClr val="373737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Ագարակ, ձիավարություն․ Պատասխանատու՝ Էդմոնդ Փաշինյան</a:t>
            </a:r>
            <a:endParaRPr sz="2250">
              <a:solidFill>
                <a:srgbClr val="373737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7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0" y="1681625"/>
            <a:ext cx="6108900" cy="293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/>
              <a:t>Մուտքի ճամբարին մասնակցել են 11 մասնակից </a:t>
            </a:r>
            <a:endParaRPr sz="33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ru" sz="2100"/>
              <a:t>Արեն Տեր-Ստեփանյան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ru" sz="2100"/>
              <a:t>Սոֆյա Լևոնյան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ru" sz="2100"/>
              <a:t>Գևորգ Ավետիսյան</a:t>
            </a:r>
            <a:endParaRPr sz="35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/>
              <a:t>Գայանե Աբտոյան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/>
              <a:t>Լևոն Ղարիբյան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/>
              <a:t>Սյունե Բադալյան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/>
              <a:t>Սուրեն Գևորգյան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/>
              <a:t>Վան Վարդապետյան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/>
              <a:t>Միլանա Ասլանյան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/>
              <a:t>Սամսոն Կոստանյան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" sz="2000"/>
              <a:t>Էվա Կարապետյան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9775" y="962950"/>
            <a:ext cx="4591824" cy="378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61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ru" sz="2600" u="sng">
                <a:solidFill>
                  <a:schemeClr val="hlink"/>
                </a:solidFill>
                <a:hlinkClick r:id="rId3"/>
              </a:rPr>
              <a:t>Հյուսիսային դպրոց-գեղարվեստը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ru" sz="2600" u="sng">
                <a:solidFill>
                  <a:schemeClr val="hlink"/>
                </a:solidFill>
                <a:hlinkClick r:id="rId4"/>
              </a:rPr>
              <a:t>Հեծանվավարություն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ru" sz="2600" u="sng">
                <a:solidFill>
                  <a:schemeClr val="hlink"/>
                </a:solidFill>
                <a:hlinkClick r:id="rId5"/>
              </a:rPr>
              <a:t>Օրն ամփոփ</a:t>
            </a:r>
            <a:endParaRPr sz="2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Ընդունելությանը ուղղված այլ քայլեր․․․․</a:t>
            </a:r>
            <a:endParaRPr sz="25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306" y="0"/>
            <a:ext cx="4335694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>
            <a:spLocks noGrp="1"/>
          </p:cNvSpPr>
          <p:nvPr>
            <p:ph type="title"/>
          </p:nvPr>
        </p:nvSpPr>
        <p:spPr>
          <a:xfrm>
            <a:off x="751550" y="164400"/>
            <a:ext cx="5988900" cy="497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3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ru" sz="2100"/>
              <a:t>Լրացուցիչ կրթության ճամբար</a:t>
            </a:r>
            <a:endParaRPr sz="21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ru" sz="1900" b="1" u="sng">
                <a:solidFill>
                  <a:schemeClr val="hlink"/>
                </a:solidFill>
                <a:hlinkClick r:id="rId3"/>
              </a:rPr>
              <a:t>Ելքի ստուգատես․Գնում եմ Մայր դպրոց</a:t>
            </a:r>
            <a:endParaRPr sz="1900" b="1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ru" sz="1900" b="1" u="sng">
                <a:solidFill>
                  <a:schemeClr val="hlink"/>
                </a:solidFill>
                <a:hlinkClick r:id="rId4"/>
              </a:rPr>
              <a:t>Ուսումնական պլանը լեգո․ 4-5-րդ դասարաննեում</a:t>
            </a:r>
            <a:endParaRPr sz="1900" b="1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ru" sz="1900" b="1" u="sng">
                <a:solidFill>
                  <a:schemeClr val="hlink"/>
                </a:solidFill>
                <a:hlinkClick r:id="rId5"/>
              </a:rPr>
              <a:t>«Հարթակում ծնողն է» </a:t>
            </a:r>
            <a:r>
              <a:rPr lang="ru" sz="1900" b="1"/>
              <a:t>նախագիծ</a:t>
            </a:r>
            <a:endParaRPr sz="1900" b="1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ru" sz="1900" b="1" u="sng">
                <a:solidFill>
                  <a:schemeClr val="hlink"/>
                </a:solidFill>
                <a:hlinkClick r:id="rId6"/>
              </a:rPr>
              <a:t>«Մեդիան հենց ես եմ»</a:t>
            </a:r>
            <a:endParaRPr sz="1900" b="1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ru" sz="1900" b="1"/>
              <a:t>Ֆեյսբուքյան հարթակում․ </a:t>
            </a:r>
            <a:r>
              <a:rPr lang="ru" sz="1900" b="1" u="sng">
                <a:solidFill>
                  <a:schemeClr val="hlink"/>
                </a:solidFill>
                <a:hlinkClick r:id="rId7"/>
              </a:rPr>
              <a:t>Դպրոցի էջի,</a:t>
            </a:r>
            <a:r>
              <a:rPr lang="ru" sz="1900" b="1"/>
              <a:t> </a:t>
            </a:r>
            <a:endParaRPr sz="1900" b="1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ru" sz="1900" b="1" u="sng">
                <a:solidFill>
                  <a:schemeClr val="hlink"/>
                </a:solidFill>
                <a:hlinkClick r:id="rId8"/>
              </a:rPr>
              <a:t>Ցուցասրահ,</a:t>
            </a:r>
            <a:r>
              <a:rPr lang="ru" sz="1900" b="1"/>
              <a:t> </a:t>
            </a:r>
            <a:r>
              <a:rPr lang="ru" sz="1900" b="1" u="sng">
                <a:solidFill>
                  <a:schemeClr val="hlink"/>
                </a:solidFill>
                <a:hlinkClick r:id="rId9"/>
              </a:rPr>
              <a:t>Аrtասահման</a:t>
            </a:r>
            <a:r>
              <a:rPr lang="ru" sz="1900" b="1"/>
              <a:t>, Հ</a:t>
            </a:r>
            <a:r>
              <a:rPr lang="ru" sz="1900" b="1" u="sng">
                <a:solidFill>
                  <a:schemeClr val="hlink"/>
                </a:solidFill>
                <a:hlinkClick r:id="rId10"/>
              </a:rPr>
              <a:t>արթակ գեղարվեսոտում</a:t>
            </a:r>
            <a:r>
              <a:rPr lang="ru" sz="1900" b="1"/>
              <a:t>, </a:t>
            </a:r>
            <a:r>
              <a:rPr lang="ru" sz="1900" b="1" u="sng">
                <a:solidFill>
                  <a:schemeClr val="hlink"/>
                </a:solidFill>
                <a:hlinkClick r:id="rId11"/>
              </a:rPr>
              <a:t>Ընտանեկան դպրոցի</a:t>
            </a:r>
            <a:r>
              <a:rPr lang="ru" sz="1900" b="1"/>
              <a:t> ամեն օր ավելացող բաժանորդագրումներն ու հավանումները</a:t>
            </a:r>
            <a:endParaRPr sz="1900" b="1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ru" sz="1600" b="1"/>
              <a:t>Սովորող-ծնող բլոգերները, անհատակա</a:t>
            </a:r>
            <a:r>
              <a:rPr lang="ru" sz="1800" b="1"/>
              <a:t>ն Tv-ը, էջերը ֆեյսբուքում, յութուբում և այլ ցանցերում</a:t>
            </a:r>
            <a:endParaRPr sz="1800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3760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b="1" u="sng">
                <a:solidFill>
                  <a:srgbClr val="09879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Ուսումնական պլաններ և կարգեր</a:t>
            </a:r>
            <a:endParaRPr sz="1500" b="1" u="sng">
              <a:solidFill>
                <a:srgbClr val="09879E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b="1" u="sng">
                <a:solidFill>
                  <a:srgbClr val="4249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/>
              </a:rPr>
              <a:t>Ընդունելության կարգ</a:t>
            </a:r>
            <a:endParaRPr sz="1500" b="1" u="sng">
              <a:solidFill>
                <a:srgbClr val="4249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b="1" u="sng">
                <a:solidFill>
                  <a:srgbClr val="4249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Ընդունելության համար անհրաժեշտ փաստաթղթեր</a:t>
            </a:r>
            <a:endParaRPr sz="1500" b="1" u="sng">
              <a:solidFill>
                <a:srgbClr val="4249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b="1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Մեր հասցեն —</a:t>
            </a:r>
            <a:r>
              <a:rPr lang="ru" sz="1500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Րաֆֆի 69/1:</a:t>
            </a:r>
            <a:endParaRPr sz="1500">
              <a:solidFill>
                <a:srgbClr val="0C0C0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b="1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Հեռախոս — (010)73 52 10, (077)788284</a:t>
            </a:r>
            <a:endParaRPr sz="1500" b="1">
              <a:solidFill>
                <a:srgbClr val="0C0C0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500" b="1">
                <a:solidFill>
                  <a:srgbClr val="0C0C0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Կայքը — </a:t>
            </a:r>
            <a:r>
              <a:rPr lang="ru" sz="1500" b="1" u="sng">
                <a:solidFill>
                  <a:srgbClr val="4249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6"/>
              </a:rPr>
              <a:t>artschool.mskh.am</a:t>
            </a:r>
            <a:endParaRPr sz="1500" b="1" u="sng">
              <a:solidFill>
                <a:srgbClr val="4249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3" name="Google Shape;13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99775" y="152400"/>
            <a:ext cx="4591824" cy="4591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270</Words>
  <Application>Microsoft Office PowerPoint</Application>
  <PresentationFormat>On-screen Show (16:9)</PresentationFormat>
  <Paragraphs>60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Playfair Display</vt:lpstr>
      <vt:lpstr>Oswald</vt:lpstr>
      <vt:lpstr>Montserrat</vt:lpstr>
      <vt:lpstr>Pop</vt:lpstr>
      <vt:lpstr>Ընդունելություն 2020-2021 Հյուսիսային դպրոց</vt:lpstr>
      <vt:lpstr>«Մխիթար Սեբաստացի» կրթահամալիրի Հյուսիսային դպրոցը  հայտարարում է 2020-2021 ուսումական տարվա ընդունելություն</vt:lpstr>
      <vt:lpstr>Մուտքի ճամբար ընտանեկան հեռավար դպրոցում  Ապրիլի 28-ից մայիսի 1 </vt:lpstr>
      <vt:lpstr>                            Բովանդակությունը  Հեղինակային մանկավարժության ներկայացում պատվիրատուին, ընդունելության կարգ Ուսումնական պլան, ուսումնառության պայմանագիր, ուսումնական օրացույց, ենթակայք, կայք, դասավանդողների բլոգներին Ընտանեկան հեռավար դպրոց </vt:lpstr>
      <vt:lpstr>Մուտք ճամբարի նախագծեր, արդյունքներ   Հարթակում ես եմ․ Պատմում եմ Ընտանեկան ռիթմիկ նվագախմբի ստեղծում Գույներ և ազդեցություններ. Նկարչաթերապիա </vt:lpstr>
      <vt:lpstr>Փուլ 2-րդ․ Մուտք ընտանեկան դպրոց</vt:lpstr>
      <vt:lpstr> Մայիսի 7 Ծրագրում Շրջայց դպրոցում․ Պատասխանատու՝ Քնարիկ Ներսիսյան Հեծանվավարություն․ Պատասխաանտու՝ Անուշ Թորոսյան Artասահման արվեստանոցում տեխնոլոգիական աշխատանք․ Պատասխանատու՝ Տաթև Աթոյան Քայլք կրթական պարտեզով դեպի Մայր դպրոց Ագարակ, ձիավարություն․ Պատասխանատու՝ Էդմոնդ Փաշինյան </vt:lpstr>
      <vt:lpstr>Մուտքի ճամբարին մասնակցել են 11 մասնակից  Արեն Տեր-Ստեփանյան Սոֆյա Լևոնյան Գևորգ Ավետիսյան Գայանե Աբտոյան Լևոն Ղարիբյան Սյունե Բադալյան Սուրեն Գևորգյան Վան Վարդապետյան Միլանա Ասլանյան Սամսոն Կոստանյան Էվա Կարապետյան  </vt:lpstr>
      <vt:lpstr>Հյուսիսային դպրոց-գեղարվեստը Հեծանվավարություն Օրն ամփոփ</vt:lpstr>
      <vt:lpstr>Ընդունելությանը ուղղված այլ քայլեր․․․․</vt:lpstr>
      <vt:lpstr> Լրացուցիչ կրթության ճամբար Ելքի ստուգատես․Գնում եմ Մայր դպրոց Ուսումնական պլանը լեգո․ 4-5-րդ դասարաննեում «Հարթակում ծնողն է» նախագիծ «Մեդիան հենց ես եմ» Ֆեյսբուքյան հարթակում․ Դպրոցի էջի,  Ցուցասրահ, Аrtասահման, Հարթակ գեղարվեսոտում, Ընտանեկան դպրոցի ամեն օր ավելացող բաժանորդագրումներն ու հավանումները Սովորող-ծնող բլոգերները, անհատական Tv-ը, էջերը ֆեյսբուքում, յութուբում և այլ ցանցերում</vt:lpstr>
      <vt:lpstr>Ուսումնական պլաններ և կարգեր Ընդունելության կարգ Ընդունելության համար անհրաժեշտ փաստաթղթեր Մեր հասցեն —Րաֆֆի 69/1: Հեռախոս — (010)73 52 10, (077)788284 Կայքը — artschool.mskh.am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Ընդունելություն 2020-2021 Հյուսիսային դպրոց</dc:title>
  <dc:creator>User</dc:creator>
  <cp:lastModifiedBy>Admin</cp:lastModifiedBy>
  <cp:revision>2</cp:revision>
  <dcterms:modified xsi:type="dcterms:W3CDTF">2020-05-10T19:11:18Z</dcterms:modified>
</cp:coreProperties>
</file>