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1"/>
  </p:sldMasterIdLst>
  <p:sldIdLst>
    <p:sldId id="256" r:id="rId2"/>
    <p:sldId id="257" r:id="rId3"/>
    <p:sldId id="258" r:id="rId4"/>
    <p:sldId id="259" r:id="rId5"/>
    <p:sldId id="260" r:id="rId6"/>
    <p:sldId id="261" r:id="rId7"/>
    <p:sldId id="262" r:id="rId8"/>
    <p:sldId id="265"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F7D512D4-16F1-477A-BD65-99A162622EE2}" type="datetimeFigureOut">
              <a:rPr lang="en-US" smtClean="0"/>
              <a:t>11/26/2024</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2263588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170751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2308654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690603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2284582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4176158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3739869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1045973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3270492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dirty="0"/>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2470382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1814535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B5070ED-80E4-4334-B6B1-FE476A0AB6DA}" type="slidenum">
              <a:rPr lang="en-US" smtClean="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14529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2322588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25748059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1315097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31824158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D512D4-16F1-477A-BD65-99A162622EE2}" type="datetimeFigureOut">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B5070ED-80E4-4334-B6B1-FE476A0AB6DA}" type="slidenum">
              <a:rPr lang="en-US" smtClean="0"/>
              <a:t>‹#›</a:t>
            </a:fld>
            <a:endParaRPr lang="en-US" dirty="0"/>
          </a:p>
        </p:txBody>
      </p:sp>
    </p:spTree>
    <p:extLst>
      <p:ext uri="{BB962C8B-B14F-4D97-AF65-F5344CB8AC3E}">
        <p14:creationId xmlns:p14="http://schemas.microsoft.com/office/powerpoint/2010/main" val="3715908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7D512D4-16F1-477A-BD65-99A162622EE2}" type="datetimeFigureOut">
              <a:rPr lang="en-US" smtClean="0"/>
              <a:t>11/26/2024</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B5070ED-80E4-4334-B6B1-FE476A0AB6DA}" type="slidenum">
              <a:rPr lang="en-US" smtClean="0"/>
              <a:t>‹#›</a:t>
            </a:fld>
            <a:endParaRPr lang="en-US" dirty="0"/>
          </a:p>
        </p:txBody>
      </p:sp>
    </p:spTree>
    <p:extLst>
      <p:ext uri="{BB962C8B-B14F-4D97-AF65-F5344CB8AC3E}">
        <p14:creationId xmlns:p14="http://schemas.microsoft.com/office/powerpoint/2010/main" val="37665436"/>
      </p:ext>
    </p:extLst>
  </p:cSld>
  <p:clrMap bg1="dk1" tx1="lt1" bg2="dk2" tx2="lt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894114" y="1935292"/>
            <a:ext cx="8575675" cy="2039937"/>
          </a:xfrm>
          <a:effectLst>
            <a:outerShdw blurRad="50800" dist="38100" dir="2700000" algn="tl" rotWithShape="0">
              <a:prstClr val="black">
                <a:alpha val="40000"/>
              </a:prstClr>
            </a:outerShdw>
          </a:effectLst>
        </p:spPr>
        <p:txBody>
          <a:bodyPr/>
          <a:lstStyle/>
          <a:p>
            <a:pPr algn="ctr"/>
            <a:r>
              <a:rPr lang="hy-AM" dirty="0">
                <a:solidFill>
                  <a:srgbClr val="0070C0"/>
                </a:solidFill>
              </a:rPr>
              <a:t>Անուն՝ Նենսի</a:t>
            </a:r>
            <a:br>
              <a:rPr lang="hy-AM" dirty="0">
                <a:solidFill>
                  <a:srgbClr val="0070C0"/>
                </a:solidFill>
              </a:rPr>
            </a:br>
            <a:r>
              <a:rPr lang="hy-AM" dirty="0">
                <a:solidFill>
                  <a:srgbClr val="0070C0"/>
                </a:solidFill>
              </a:rPr>
              <a:t>Ազգանուն՝ Ղարիբյան</a:t>
            </a:r>
            <a:endParaRPr lang="en-US" dirty="0">
              <a:solidFill>
                <a:srgbClr val="0070C0"/>
              </a:solidFill>
            </a:endParaRPr>
          </a:p>
        </p:txBody>
      </p:sp>
    </p:spTree>
    <p:extLst>
      <p:ext uri="{BB962C8B-B14F-4D97-AF65-F5344CB8AC3E}">
        <p14:creationId xmlns:p14="http://schemas.microsoft.com/office/powerpoint/2010/main" val="296158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0765" y="569054"/>
            <a:ext cx="8545720" cy="5632311"/>
          </a:xfrm>
          <a:prstGeom prst="rect">
            <a:avLst/>
          </a:prstGeom>
          <a:effectLst>
            <a:outerShdw blurRad="50800" dist="38100" dir="2700000" algn="tl" rotWithShape="0">
              <a:prstClr val="black">
                <a:alpha val="40000"/>
              </a:prstClr>
            </a:outerShdw>
          </a:effectLst>
        </p:spPr>
        <p:txBody>
          <a:bodyPr wrap="square">
            <a:spAutoFit/>
          </a:bodyPr>
          <a:lstStyle/>
          <a:p>
            <a:pPr algn="ct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Ես</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սեբաստացի</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Նենսին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եմ</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a:t>
            </a:r>
          </a:p>
          <a:p>
            <a:pPr marL="571500" marR="0" lvl="0" indent="-571500" algn="ctr">
              <a:spcBef>
                <a:spcPts val="0"/>
              </a:spcBef>
              <a:spcAft>
                <a:spcPts val="0"/>
              </a:spcAft>
              <a:buSzPts val="1000"/>
              <a:buFont typeface="Wingdings" panose="05000000000000000000" pitchFamily="2" charset="2"/>
              <a:buChar char="ü"/>
              <a:tabLst>
                <a:tab pos="457200" algn="l"/>
              </a:tabLst>
            </a:pP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Քանի</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սեբաստացի</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կա</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իմ</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ընտանիքում</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a:t>
            </a:r>
            <a:endPar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pPr marR="0" lvl="0" algn="ctr">
              <a:spcBef>
                <a:spcPts val="0"/>
              </a:spcBef>
              <a:spcAft>
                <a:spcPts val="0"/>
              </a:spcAft>
              <a:buSzPts val="1000"/>
              <a:tabLst>
                <a:tab pos="457200" algn="l"/>
              </a:tabLst>
            </a:pP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Իմ ընտանիքում կա երեք սեբաստացի։</a:t>
            </a:r>
          </a:p>
          <a:p>
            <a:pPr marL="571500" marR="0" lvl="0" indent="-571500" algn="ctr">
              <a:spcBef>
                <a:spcPts val="0"/>
              </a:spcBef>
              <a:spcAft>
                <a:spcPts val="0"/>
              </a:spcAft>
              <a:buSzPts val="1000"/>
              <a:buFont typeface="Wingdings" panose="05000000000000000000" pitchFamily="2" charset="2"/>
              <a:buChar char="ü"/>
              <a:tabLst>
                <a:tab pos="457200" algn="l"/>
              </a:tabLst>
            </a:pP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Քանի</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տարի է,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որ</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սովորում</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եմ</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Հյուսիսային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դպրոցում</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a:t>
            </a:r>
            <a:endPar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pPr marR="0" lvl="0" algn="ctr">
              <a:spcBef>
                <a:spcPts val="0"/>
              </a:spcBef>
              <a:spcAft>
                <a:spcPts val="0"/>
              </a:spcAft>
              <a:buSzPts val="1000"/>
              <a:tabLst>
                <a:tab pos="457200" algn="l"/>
              </a:tabLst>
            </a:pP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Արդեն երկու տարի է՝ սովորում եմ Հյուսիսային  </a:t>
            </a:r>
          </a:p>
          <a:p>
            <a:pPr marR="0" lvl="0" algn="ctr">
              <a:spcBef>
                <a:spcPts val="0"/>
              </a:spcBef>
              <a:spcAft>
                <a:spcPts val="0"/>
              </a:spcAft>
              <a:buSzPts val="1000"/>
              <a:tabLst>
                <a:tab pos="457200" algn="l"/>
              </a:tabLst>
            </a:pP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դպրոցում։           </a:t>
            </a:r>
          </a:p>
          <a:p>
            <a:pPr marR="0" lvl="0" algn="ctr">
              <a:spcBef>
                <a:spcPts val="0"/>
              </a:spcBef>
              <a:spcAft>
                <a:spcPts val="0"/>
              </a:spcAft>
              <a:buSzPts val="1000"/>
              <a:tabLst>
                <a:tab pos="457200" algn="l"/>
              </a:tabLst>
            </a:pP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endPar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8B9033F1-67EB-49BB-A3A1-44ECD45B31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517432" y="2104055"/>
            <a:ext cx="6484773" cy="2873829"/>
          </a:xfrm>
          <a:prstGeom prst="rect">
            <a:avLst/>
          </a:prstGeom>
        </p:spPr>
      </p:pic>
    </p:spTree>
    <p:extLst>
      <p:ext uri="{BB962C8B-B14F-4D97-AF65-F5344CB8AC3E}">
        <p14:creationId xmlns:p14="http://schemas.microsoft.com/office/powerpoint/2010/main" val="559415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5557" y="1697320"/>
            <a:ext cx="10308460" cy="3970318"/>
          </a:xfrm>
          <a:prstGeom prst="rect">
            <a:avLst/>
          </a:prstGeom>
          <a:effectLst>
            <a:outerShdw blurRad="50800" dist="38100" dir="2700000" algn="tl" rotWithShape="0">
              <a:prstClr val="black">
                <a:alpha val="40000"/>
              </a:prstClr>
            </a:outerShdw>
          </a:effectLst>
        </p:spPr>
        <p:txBody>
          <a:bodyPr wrap="square">
            <a:spAutoFit/>
          </a:bodyPr>
          <a:lstStyle/>
          <a:p>
            <a:pPr marL="571500" indent="-571500" algn="ctr">
              <a:buFont typeface="Wingdings" panose="05000000000000000000" pitchFamily="2" charset="2"/>
              <a:buChar char="ü"/>
            </a:pP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Իմ</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սեբաստացի</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ընկերը</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a:t>
            </a: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Պատմի´ր</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նրա</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մասին</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a:t>
            </a:r>
            <a:endPar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pPr algn="ct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Իմ  սեբաստացի ընկերուհին Նարեն է։ Նա շատ ընկերասեր է ու բարի։ Նույնիսկ մեր ծննդյան օրն է նույնը և մենք շատ նման ենք իրար։</a:t>
            </a:r>
            <a:endParaRPr lang="hy-AM" dirty="0">
              <a:latin typeface="Calibri" panose="020F0502020204030204" pitchFamily="34" charset="0"/>
              <a:ea typeface="Times New Roman" panose="02020603050405020304" pitchFamily="18" charset="0"/>
              <a:cs typeface="Times New Roman" panose="02020603050405020304" pitchFamily="18" charset="0"/>
            </a:endParaRPr>
          </a:p>
          <a:p>
            <a:endParaRPr lang="hy-AM" dirty="0">
              <a:latin typeface="Calibri" panose="020F0502020204030204" pitchFamily="34" charset="0"/>
              <a:ea typeface="Times New Roman" panose="02020603050405020304" pitchFamily="18" charset="0"/>
              <a:cs typeface="Times New Roman" panose="02020603050405020304" pitchFamily="18" charset="0"/>
            </a:endParaRPr>
          </a:p>
          <a:p>
            <a:endParaRPr lang="hy-AM" dirty="0">
              <a:latin typeface="Calibri" panose="020F0502020204030204" pitchFamily="34" charset="0"/>
              <a:ea typeface="Times New Roman" panose="02020603050405020304" pitchFamily="18" charset="0"/>
              <a:cs typeface="Times New Roman" panose="02020603050405020304" pitchFamily="18" charset="0"/>
            </a:endParaRPr>
          </a:p>
          <a:p>
            <a:endParaRPr lang="hy-AM" dirty="0">
              <a:latin typeface="Calibri" panose="020F0502020204030204" pitchFamily="34" charset="0"/>
              <a:ea typeface="Times New Roman" panose="02020603050405020304" pitchFamily="18" charset="0"/>
              <a:cs typeface="Times New Roman" panose="02020603050405020304" pitchFamily="18" charset="0"/>
            </a:endParaRPr>
          </a:p>
          <a:p>
            <a:endParaRPr lang="hy-AM" dirty="0">
              <a:latin typeface="Calibri" panose="020F0502020204030204" pitchFamily="34" charset="0"/>
              <a:ea typeface="Times New Roman" panose="02020603050405020304" pitchFamily="18" charset="0"/>
              <a:cs typeface="Times New Roman" panose="02020603050405020304" pitchFamily="18" charset="0"/>
            </a:endParaRPr>
          </a:p>
          <a:p>
            <a:endParaRPr lang="hy-AM" dirty="0">
              <a:latin typeface="Calibri" panose="020F0502020204030204" pitchFamily="34" charset="0"/>
              <a:ea typeface="Times New Roman" panose="02020603050405020304" pitchFamily="18" charset="0"/>
              <a:cs typeface="Times New Roman" panose="02020603050405020304" pitchFamily="18" charset="0"/>
            </a:endParaRPr>
          </a:p>
          <a:p>
            <a:endParaRPr lang="en-US"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0001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0952" y="98345"/>
            <a:ext cx="6902787" cy="7571303"/>
          </a:xfrm>
          <a:prstGeom prst="rect">
            <a:avLst/>
          </a:prstGeom>
          <a:effectLst>
            <a:outerShdw blurRad="50800" dist="38100" dir="8100000" algn="tr" rotWithShape="0">
              <a:prstClr val="black">
                <a:alpha val="40000"/>
              </a:prstClr>
            </a:outerShdw>
          </a:effectLst>
        </p:spPr>
        <p:txBody>
          <a:bodyPr wrap="square">
            <a:spAutoFit/>
          </a:bodyPr>
          <a:lstStyle/>
          <a:p>
            <a:pPr marL="571500" indent="-571500" algn="ctr">
              <a:buFont typeface="Wingdings" panose="05000000000000000000" pitchFamily="2" charset="2"/>
              <a:buChar char="ü"/>
            </a:pP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Իմ</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սեբաստացի</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ուսուցչուհին</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a:t>
            </a: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Պատմի´ր</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քո</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ուսուցչուհու</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կամ</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ուսուցչուհիների</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մասին</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a:t>
            </a:r>
            <a:endPar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pPr algn="ct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Իմ սեբաստացի ուսուցչուհին ընկեր Սրբուհին է։</a:t>
            </a:r>
          </a:p>
          <a:p>
            <a:pPr algn="ct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Նա շատ բարի է, խելացի, ժպտերես և իհարկե գեղեցիկ է։ Նա մեր ընկերն է։ Ընկեր Սրբուհին մեզ սովորեցնում է լավ մարդ դառնալ, լինել բարի։ </a:t>
            </a:r>
          </a:p>
          <a:p>
            <a:endPar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endParaRPr lang="hy-AM" dirty="0">
              <a:latin typeface="Calibri" panose="020F0502020204030204" pitchFamily="34" charset="0"/>
              <a:ea typeface="Times New Roman" panose="02020603050405020304" pitchFamily="18" charset="0"/>
              <a:cs typeface="Times New Roman" panose="02020603050405020304" pitchFamily="18" charset="0"/>
            </a:endParaRPr>
          </a:p>
          <a:p>
            <a:endParaRPr lang="hy-AM" dirty="0">
              <a:latin typeface="Calibri" panose="020F0502020204030204" pitchFamily="34" charset="0"/>
              <a:ea typeface="Times New Roman" panose="02020603050405020304" pitchFamily="18" charset="0"/>
              <a:cs typeface="Times New Roman" panose="02020603050405020304" pitchFamily="18" charset="0"/>
            </a:endParaRPr>
          </a:p>
          <a:p>
            <a:endParaRPr lang="hy-AM" dirty="0">
              <a:latin typeface="Calibri" panose="020F0502020204030204" pitchFamily="34" charset="0"/>
              <a:ea typeface="Times New Roman" panose="02020603050405020304" pitchFamily="18" charset="0"/>
              <a:cs typeface="Times New Roman" panose="02020603050405020304" pitchFamily="18" charset="0"/>
            </a:endParaRPr>
          </a:p>
          <a:p>
            <a:endParaRPr lang="hy-AM" dirty="0">
              <a:latin typeface="Calibri" panose="020F0502020204030204" pitchFamily="34" charset="0"/>
              <a:ea typeface="Times New Roman" panose="02020603050405020304" pitchFamily="18" charset="0"/>
              <a:cs typeface="Times New Roman" panose="02020603050405020304" pitchFamily="18" charset="0"/>
            </a:endParaRPr>
          </a:p>
          <a:p>
            <a:endParaRPr lang="en-US"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ED0BC62-E008-49BE-ADBB-E1DCAD879C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92276" y="214603"/>
            <a:ext cx="2995127" cy="6512768"/>
          </a:xfrm>
          <a:prstGeom prst="rect">
            <a:avLst/>
          </a:prstGeom>
        </p:spPr>
      </p:pic>
    </p:spTree>
    <p:extLst>
      <p:ext uri="{BB962C8B-B14F-4D97-AF65-F5344CB8AC3E}">
        <p14:creationId xmlns:p14="http://schemas.microsoft.com/office/powerpoint/2010/main" val="3770493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1116" y="661028"/>
            <a:ext cx="7569863" cy="8679299"/>
          </a:xfrm>
          <a:prstGeom prst="rect">
            <a:avLst/>
          </a:prstGeom>
          <a:effectLst>
            <a:outerShdw blurRad="50800" dist="38100" dir="2700000" algn="tl" rotWithShape="0">
              <a:prstClr val="black">
                <a:alpha val="40000"/>
              </a:prstClr>
            </a:outerShdw>
          </a:effectLst>
        </p:spPr>
        <p:txBody>
          <a:bodyPr wrap="square">
            <a:spAutoFit/>
          </a:bodyPr>
          <a:lstStyle/>
          <a:p>
            <a:pPr marL="571500" indent="-571500" algn="ctr">
              <a:buFont typeface="Wingdings" panose="05000000000000000000" pitchFamily="2" charset="2"/>
              <a:buChar char="ü"/>
            </a:pP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Ո՞րն</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է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դպրոցի</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ամենասիրելի</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անկյունը</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a:t>
            </a:r>
            <a:endPar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pPr algn="ct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Ես սիրում եմ հատկապես դպրոցի բակը։</a:t>
            </a:r>
          </a:p>
          <a:p>
            <a:pPr algn="ct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Այնտեղ կան ծառեր, փայտից գեղեցիկ նստարաններ,սեղաններ։</a:t>
            </a:r>
            <a:b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b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Սիրում եմ նաև մեր դասարանը։ Քանի որ դասարանում ես ջերմություն եմ զգում։</a:t>
            </a:r>
          </a:p>
          <a:p>
            <a:pPr marL="571500" indent="-571500">
              <a:buFont typeface="Wingdings" panose="05000000000000000000" pitchFamily="2" charset="2"/>
              <a:buChar char="ü"/>
            </a:pPr>
            <a:endPar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pPr marL="571500" indent="-571500">
              <a:buFont typeface="Wingdings" panose="05000000000000000000" pitchFamily="2" charset="2"/>
              <a:buChar char="ü"/>
            </a:pPr>
            <a:endPar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pPr marL="571500" indent="-571500">
              <a:buFont typeface="Wingdings" panose="05000000000000000000" pitchFamily="2" charset="2"/>
              <a:buChar char="ü"/>
            </a:pPr>
            <a:endPar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pPr marL="571500" indent="-571500">
              <a:buFont typeface="Wingdings" panose="05000000000000000000" pitchFamily="2" charset="2"/>
              <a:buChar char="ü"/>
            </a:pPr>
            <a:endPar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pPr marL="571500" indent="-571500">
              <a:buFont typeface="Wingdings" panose="05000000000000000000" pitchFamily="2" charset="2"/>
              <a:buChar char="ü"/>
            </a:pPr>
            <a:endPar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pPr marL="571500" indent="-571500">
              <a:buFont typeface="Wingdings" panose="05000000000000000000" pitchFamily="2" charset="2"/>
              <a:buChar char="ü"/>
            </a:pPr>
            <a:endPar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r>
              <a:rPr lang="en-US" dirty="0">
                <a:latin typeface="Calibri" panose="020F0502020204030204" pitchFamily="34" charset="0"/>
                <a:ea typeface="Times New Roman" panose="02020603050405020304" pitchFamily="18" charset="0"/>
                <a:cs typeface="Times New Roman" panose="02020603050405020304" pitchFamily="18" charset="0"/>
              </a:rPr>
              <a:t> </a:t>
            </a:r>
          </a:p>
        </p:txBody>
      </p:sp>
      <p:pic>
        <p:nvPicPr>
          <p:cNvPr id="6" name="Picture 5">
            <a:extLst>
              <a:ext uri="{FF2B5EF4-FFF2-40B4-BE49-F238E27FC236}">
                <a16:creationId xmlns:a16="http://schemas.microsoft.com/office/drawing/2014/main" id="{0C6FFC2C-5470-4912-A7D7-20C77A7BCC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0979" y="102637"/>
            <a:ext cx="3256384" cy="6652726"/>
          </a:xfrm>
          <a:prstGeom prst="rect">
            <a:avLst/>
          </a:prstGeom>
        </p:spPr>
      </p:pic>
    </p:spTree>
    <p:extLst>
      <p:ext uri="{BB962C8B-B14F-4D97-AF65-F5344CB8AC3E}">
        <p14:creationId xmlns:p14="http://schemas.microsoft.com/office/powerpoint/2010/main" val="850485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0926" y="1912776"/>
            <a:ext cx="9770147" cy="4524315"/>
          </a:xfrm>
          <a:prstGeom prst="rect">
            <a:avLst/>
          </a:prstGeom>
        </p:spPr>
        <p:txBody>
          <a:bodyPr wrap="square">
            <a:spAutoFit/>
          </a:bodyPr>
          <a:lstStyle/>
          <a:p>
            <a:pPr marL="1028700" lvl="1" indent="-571500" algn="ctr">
              <a:buFont typeface="Wingdings" panose="05000000000000000000" pitchFamily="2" charset="2"/>
              <a:buChar char="ü"/>
            </a:pP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Ո՞րն</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է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քո</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ամենասիրելի</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ուսումնական</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endPar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pPr algn="ct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36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գործունեությունը</a:t>
            </a:r>
            <a:r>
              <a:rPr lang="en-US"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a:t>
            </a:r>
            <a:endPar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a:p>
            <a:pPr algn="ct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Ես շատ եմ սիրում բնագիտական փորձերը, </a:t>
            </a:r>
          </a:p>
          <a:p>
            <a:pPr algn="ctr"/>
            <a:r>
              <a:rPr lang="hy-AM" sz="36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քանի որ փորձի արդյունքները</a:t>
            </a:r>
            <a:r>
              <a:rPr lang="hy-AM" sz="3600" dirty="0">
                <a:solidFill>
                  <a:srgbClr val="0070C0"/>
                </a:solidFill>
                <a:latin typeface="Calibri" panose="020F0502020204030204" pitchFamily="34" charset="0"/>
                <a:cs typeface="Times New Roman" panose="02020603050405020304" pitchFamily="18" charset="0"/>
              </a:rPr>
              <a:t> զարմանք են պատճառում ինձ։</a:t>
            </a:r>
          </a:p>
          <a:p>
            <a:endParaRPr lang="hy-AM" sz="3600" dirty="0">
              <a:solidFill>
                <a:srgbClr val="0070C0"/>
              </a:solidFill>
              <a:latin typeface="Calibri" panose="020F0502020204030204" pitchFamily="34" charset="0"/>
              <a:cs typeface="Times New Roman" panose="02020603050405020304" pitchFamily="18" charset="0"/>
            </a:endParaRPr>
          </a:p>
          <a:p>
            <a:endParaRPr lang="hy-AM" sz="3600" dirty="0">
              <a:solidFill>
                <a:srgbClr val="0070C0"/>
              </a:solidFill>
              <a:latin typeface="Calibri" panose="020F0502020204030204" pitchFamily="34" charset="0"/>
              <a:cs typeface="Times New Roman" panose="02020603050405020304" pitchFamily="18" charset="0"/>
            </a:endParaRPr>
          </a:p>
          <a:p>
            <a:endParaRPr lang="en-US" sz="3600" dirty="0">
              <a:solidFill>
                <a:srgbClr val="0070C0"/>
              </a:solidFill>
            </a:endParaRPr>
          </a:p>
        </p:txBody>
      </p:sp>
    </p:spTree>
    <p:extLst>
      <p:ext uri="{BB962C8B-B14F-4D97-AF65-F5344CB8AC3E}">
        <p14:creationId xmlns:p14="http://schemas.microsoft.com/office/powerpoint/2010/main" val="3201028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8971" y="186908"/>
            <a:ext cx="7629331" cy="9694962"/>
          </a:xfrm>
          <a:prstGeom prst="rect">
            <a:avLst/>
          </a:prstGeom>
          <a:effectLst>
            <a:outerShdw blurRad="50800" dist="38100" dir="2700000" algn="tl" rotWithShape="0">
              <a:prstClr val="black">
                <a:alpha val="40000"/>
              </a:prstClr>
            </a:outerShdw>
          </a:effectLst>
        </p:spPr>
        <p:txBody>
          <a:bodyPr wrap="square">
            <a:spAutoFit/>
          </a:bodyPr>
          <a:lstStyle/>
          <a:p>
            <a:pPr marL="571500" indent="-571500" algn="ctr">
              <a:buFont typeface="Wingdings" panose="05000000000000000000" pitchFamily="2" charset="2"/>
              <a:buChar char="ü"/>
            </a:pPr>
            <a:r>
              <a:rPr lang="en-US" sz="24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Ի՞նչ</a:t>
            </a:r>
            <a:r>
              <a:rPr lang="en-US" sz="24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են</a:t>
            </a:r>
            <a:r>
              <a:rPr lang="en-US" sz="24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սեբաստացիները</a:t>
            </a:r>
            <a:r>
              <a:rPr lang="en-US" sz="24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պատրաստում</a:t>
            </a:r>
            <a:r>
              <a:rPr lang="en-US" sz="24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սեբաստացու</a:t>
            </a:r>
            <a:r>
              <a:rPr lang="en-US" sz="24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տոնին</a:t>
            </a:r>
            <a:r>
              <a:rPr lang="en-US" sz="24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solidFill>
                  <a:srgbClr val="0070C0"/>
                </a:solidFill>
                <a:latin typeface="Calibri" panose="020F0502020204030204" pitchFamily="34" charset="0"/>
                <a:ea typeface="Times New Roman" panose="02020603050405020304" pitchFamily="18" charset="0"/>
                <a:cs typeface="Times New Roman" panose="02020603050405020304" pitchFamily="18" charset="0"/>
              </a:rPr>
              <a:t>ընդառաջ</a:t>
            </a:r>
            <a:r>
              <a:rPr lang="en-US" sz="24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a:t>
            </a:r>
            <a:r>
              <a:rPr lang="hy-AM" sz="24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solidFill>
                  <a:srgbClr val="0070C0"/>
                </a:solidFill>
                <a:latin typeface="Calibri" panose="020F0502020204030204" pitchFamily="34" charset="0"/>
                <a:ea typeface="Calibri" panose="020F0502020204030204" pitchFamily="34" charset="0"/>
                <a:cs typeface="Calibri" panose="020F0502020204030204" pitchFamily="34" charset="0"/>
              </a:rPr>
              <a:t>Պատմի´ր</a:t>
            </a: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rgbClr val="0070C0"/>
                </a:solidFill>
                <a:latin typeface="Calibri" panose="020F0502020204030204" pitchFamily="34" charset="0"/>
                <a:ea typeface="Calibri" panose="020F0502020204030204" pitchFamily="34" charset="0"/>
                <a:cs typeface="Calibri" panose="020F0502020204030204" pitchFamily="34" charset="0"/>
              </a:rPr>
              <a:t>մեր</a:t>
            </a: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rgbClr val="0070C0"/>
                </a:solidFill>
                <a:latin typeface="Calibri" panose="020F0502020204030204" pitchFamily="34" charset="0"/>
                <a:ea typeface="Calibri" panose="020F0502020204030204" pitchFamily="34" charset="0"/>
                <a:cs typeface="Calibri" panose="020F0502020204030204" pitchFamily="34" charset="0"/>
              </a:rPr>
              <a:t>պատրաստած</a:t>
            </a: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rgbClr val="0070C0"/>
                </a:solidFill>
                <a:latin typeface="Calibri" panose="020F0502020204030204" pitchFamily="34" charset="0"/>
                <a:ea typeface="Calibri" panose="020F0502020204030204" pitchFamily="34" charset="0"/>
                <a:cs typeface="Calibri" panose="020F0502020204030204" pitchFamily="34" charset="0"/>
              </a:rPr>
              <a:t>թթվի</a:t>
            </a:r>
            <a:r>
              <a:rPr lang="hy-AM" sz="2400" dirty="0">
                <a:solidFill>
                  <a:srgbClr val="0070C0"/>
                </a:solidFill>
                <a:latin typeface="Calibri" panose="020F0502020204030204" pitchFamily="34" charset="0"/>
                <a:ea typeface="Calibri" panose="020F0502020204030204" pitchFamily="34" charset="0"/>
                <a:cs typeface="Calibri" panose="020F0502020204030204" pitchFamily="34" charset="0"/>
              </a:rPr>
              <a:t> և սուջուխի </a:t>
            </a:r>
            <a:r>
              <a:rPr lang="en-US" sz="2400" dirty="0" err="1">
                <a:solidFill>
                  <a:srgbClr val="0070C0"/>
                </a:solidFill>
                <a:latin typeface="Calibri" panose="020F0502020204030204" pitchFamily="34" charset="0"/>
                <a:ea typeface="Calibri" panose="020F0502020204030204" pitchFamily="34" charset="0"/>
                <a:cs typeface="Calibri" panose="020F0502020204030204" pitchFamily="34" charset="0"/>
              </a:rPr>
              <a:t>մասին</a:t>
            </a: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a:t>
            </a:r>
            <a:endParaRPr lang="hy-AM"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algn="ctr"/>
            <a:r>
              <a:rPr lang="hy-AM" sz="24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Սեբաստացու տոնին ընդառաջ մենք պատրաստում ենք համեղ թթու, սուջուխ։</a:t>
            </a:r>
          </a:p>
          <a:p>
            <a:pPr algn="ctr"/>
            <a:r>
              <a:rPr lang="hy-AM" sz="2400"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Թթու պատրաստելու համար մենք նախ գնում ենք բանջարեղենը՝ լվանում ենք, կտրտում ենք։ Թթվի մեջ օգտագործում ենք լոլիկ, պղպեղ, վարունգ, ծաղկակաղամբ, սամիթ, սխտոր, նեխուր։ Պատրաստում ենք աղաջուրը։ Այնուհետև բանջարեղենը դասավորում ենք տարաների մեջ և վրան լցնում աղաջուրը։ Թողնում ենք թթուն թթվի։</a:t>
            </a:r>
            <a:endParaRPr lang="hy-AM" sz="2400" dirty="0">
              <a:solidFill>
                <a:srgbClr val="0070C0"/>
              </a:solidFill>
              <a:latin typeface="Calibri" panose="020F0502020204030204" pitchFamily="34" charset="0"/>
              <a:cs typeface="Times New Roman" panose="02020603050405020304" pitchFamily="18" charset="0"/>
            </a:endParaRPr>
          </a:p>
          <a:p>
            <a:pPr algn="ctr"/>
            <a:r>
              <a:rPr lang="hy-AM" sz="2400" dirty="0">
                <a:solidFill>
                  <a:srgbClr val="0070C0"/>
                </a:solidFill>
                <a:latin typeface="Calibri" panose="020F0502020204030204" pitchFamily="34" charset="0"/>
                <a:cs typeface="Times New Roman" panose="02020603050405020304" pitchFamily="18" charset="0"/>
              </a:rPr>
              <a:t>Սուջուխ պատրաստելը մենք սկսում ենք ընկույզները թելի վրա շարելով, այնուհետև այն թաթախում ենք շիրայի մեջ և կախում ենք, որ չորանա։</a:t>
            </a:r>
            <a:br>
              <a:rPr lang="hy-AM" sz="2400" dirty="0">
                <a:solidFill>
                  <a:srgbClr val="0070C0"/>
                </a:solidFill>
                <a:latin typeface="Calibri" panose="020F0502020204030204" pitchFamily="34" charset="0"/>
                <a:cs typeface="Times New Roman" panose="02020603050405020304" pitchFamily="18" charset="0"/>
              </a:rPr>
            </a:br>
            <a:r>
              <a:rPr lang="hy-AM" sz="2400" dirty="0">
                <a:solidFill>
                  <a:srgbClr val="0070C0"/>
                </a:solidFill>
                <a:latin typeface="Calibri" panose="020F0502020204030204" pitchFamily="34" charset="0"/>
                <a:cs typeface="Times New Roman" panose="02020603050405020304" pitchFamily="18" charset="0"/>
              </a:rPr>
              <a:t>Այս տարի մենք կավով պատրաստեցինք սառնարանի մագնիսներ։ Ես պատրաստել եմ մոլորակները։</a:t>
            </a:r>
          </a:p>
          <a:p>
            <a:pPr algn="ctr"/>
            <a:endParaRPr lang="hy-AM" sz="3600" dirty="0">
              <a:solidFill>
                <a:srgbClr val="0070C0"/>
              </a:solidFill>
              <a:latin typeface="Calibri" panose="020F0502020204030204" pitchFamily="34" charset="0"/>
              <a:cs typeface="Times New Roman" panose="02020603050405020304" pitchFamily="18" charset="0"/>
            </a:endParaRPr>
          </a:p>
          <a:p>
            <a:pPr algn="ctr"/>
            <a:endParaRPr lang="hy-AM" sz="3600" dirty="0">
              <a:solidFill>
                <a:srgbClr val="0070C0"/>
              </a:solidFill>
              <a:latin typeface="Calibri" panose="020F0502020204030204" pitchFamily="34" charset="0"/>
              <a:cs typeface="Times New Roman" panose="02020603050405020304" pitchFamily="18" charset="0"/>
            </a:endParaRPr>
          </a:p>
          <a:p>
            <a:pPr algn="ctr"/>
            <a:endParaRPr lang="hy-AM" sz="3600" dirty="0">
              <a:solidFill>
                <a:srgbClr val="0070C0"/>
              </a:solidFill>
              <a:latin typeface="Calibri" panose="020F0502020204030204" pitchFamily="34" charset="0"/>
              <a:cs typeface="Times New Roman" panose="02020603050405020304" pitchFamily="18" charset="0"/>
            </a:endParaRPr>
          </a:p>
          <a:p>
            <a:pPr algn="ctr"/>
            <a:endParaRPr lang="hy-AM" sz="3600" dirty="0">
              <a:solidFill>
                <a:srgbClr val="0070C0"/>
              </a:solidFill>
              <a:latin typeface="Calibri" panose="020F0502020204030204" pitchFamily="34" charset="0"/>
              <a:cs typeface="Times New Roman" panose="02020603050405020304" pitchFamily="18" charset="0"/>
            </a:endParaRPr>
          </a:p>
          <a:p>
            <a:pPr algn="ctr"/>
            <a:endParaRPr lang="hy-AM" sz="3600" dirty="0">
              <a:solidFill>
                <a:srgbClr val="0070C0"/>
              </a:solidFill>
              <a:latin typeface="Calibri" panose="020F0502020204030204" pitchFamily="34" charset="0"/>
              <a:cs typeface="Times New Roman" panose="02020603050405020304" pitchFamily="18" charset="0"/>
            </a:endParaRPr>
          </a:p>
          <a:p>
            <a:pPr algn="ctr"/>
            <a:endParaRPr lang="en-US" sz="3600" dirty="0">
              <a:solidFill>
                <a:srgbClr val="0070C0"/>
              </a:solidFill>
            </a:endParaRPr>
          </a:p>
        </p:txBody>
      </p:sp>
      <p:pic>
        <p:nvPicPr>
          <p:cNvPr id="4" name="Picture 3">
            <a:extLst>
              <a:ext uri="{FF2B5EF4-FFF2-40B4-BE49-F238E27FC236}">
                <a16:creationId xmlns:a16="http://schemas.microsoft.com/office/drawing/2014/main" id="{0DB8163F-6244-4032-AD55-7D39011030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92074" y="815687"/>
            <a:ext cx="1869094" cy="2188769"/>
          </a:xfrm>
          <a:prstGeom prst="rect">
            <a:avLst/>
          </a:prstGeom>
        </p:spPr>
      </p:pic>
      <p:pic>
        <p:nvPicPr>
          <p:cNvPr id="6" name="Picture 5">
            <a:extLst>
              <a:ext uri="{FF2B5EF4-FFF2-40B4-BE49-F238E27FC236}">
                <a16:creationId xmlns:a16="http://schemas.microsoft.com/office/drawing/2014/main" id="{3E62A011-C9BB-4B52-94C7-EB03F91BA8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217" t="10696" r="5856" b="9494"/>
          <a:stretch/>
        </p:blipFill>
        <p:spPr>
          <a:xfrm>
            <a:off x="8892074" y="3713585"/>
            <a:ext cx="2146041" cy="2188769"/>
          </a:xfrm>
          <a:prstGeom prst="rect">
            <a:avLst/>
          </a:prstGeom>
        </p:spPr>
      </p:pic>
    </p:spTree>
    <p:extLst>
      <p:ext uri="{BB962C8B-B14F-4D97-AF65-F5344CB8AC3E}">
        <p14:creationId xmlns:p14="http://schemas.microsoft.com/office/powerpoint/2010/main" val="339783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7B8572-E338-42DF-9974-2F314D7A9297}"/>
              </a:ext>
            </a:extLst>
          </p:cNvPr>
          <p:cNvSpPr>
            <a:spLocks noGrp="1"/>
          </p:cNvSpPr>
          <p:nvPr>
            <p:ph type="title"/>
          </p:nvPr>
        </p:nvSpPr>
        <p:spPr>
          <a:xfrm>
            <a:off x="1698188" y="541176"/>
            <a:ext cx="9013338" cy="1555912"/>
          </a:xfrm>
        </p:spPr>
        <p:txBody>
          <a:bodyPr>
            <a:normAutofit/>
          </a:bodyPr>
          <a:lstStyle/>
          <a:p>
            <a:pPr algn="ctr"/>
            <a:r>
              <a:rPr lang="hy-AM" sz="4400" dirty="0">
                <a:solidFill>
                  <a:srgbClr val="0070C0"/>
                </a:solidFill>
              </a:rPr>
              <a:t>Շնորհակալություն </a:t>
            </a:r>
            <a:endParaRPr lang="en-US" sz="4400" dirty="0">
              <a:solidFill>
                <a:srgbClr val="0070C0"/>
              </a:solidFill>
            </a:endParaRPr>
          </a:p>
        </p:txBody>
      </p:sp>
      <p:pic>
        <p:nvPicPr>
          <p:cNvPr id="7" name="Picture 6">
            <a:extLst>
              <a:ext uri="{FF2B5EF4-FFF2-40B4-BE49-F238E27FC236}">
                <a16:creationId xmlns:a16="http://schemas.microsoft.com/office/drawing/2014/main" id="{9621C75A-D68D-4349-A1B6-8C7A6D501C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6180" y="2183364"/>
            <a:ext cx="4497354" cy="4133460"/>
          </a:xfrm>
          <a:prstGeom prst="rect">
            <a:avLst/>
          </a:prstGeom>
        </p:spPr>
      </p:pic>
    </p:spTree>
    <p:extLst>
      <p:ext uri="{BB962C8B-B14F-4D97-AF65-F5344CB8AC3E}">
        <p14:creationId xmlns:p14="http://schemas.microsoft.com/office/powerpoint/2010/main" val="3457913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nodeType="clickEffect">
                                  <p:stCondLst>
                                    <p:cond delay="0"/>
                                  </p:stCondLst>
                                  <p:childTnLst>
                                    <p:animEffect transition="out" filter="wipe(down)">
                                      <p:cBhvr>
                                        <p:cTn id="6" dur="180" accel="50000">
                                          <p:stCondLst>
                                            <p:cond delay="1820"/>
                                          </p:stCondLst>
                                        </p:cTn>
                                        <p:tgtEl>
                                          <p:spTgt spid="7"/>
                                        </p:tgtEl>
                                      </p:cBhvr>
                                    </p:animEffect>
                                    <p:anim calcmode="lin" valueType="num">
                                      <p:cBhvr>
                                        <p:cTn id="7" dur="1822" tmFilter="0,0; 0.14,0.31; 0.43,0.73; 0.71,0.91; 1.0,1.0">
                                          <p:stCondLst>
                                            <p:cond delay="0"/>
                                          </p:stCondLst>
                                        </p:cTn>
                                        <p:tgtEl>
                                          <p:spTgt spid="7"/>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7"/>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7"/>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7"/>
                                        </p:tgtEl>
                                        <p:attrNameLst>
                                          <p:attrName>ppt_y</p:attrName>
                                        </p:attrNameLst>
                                      </p:cBhvr>
                                      <p:tavLst>
                                        <p:tav tm="0">
                                          <p:val>
                                            <p:strVal val="ppt_y"/>
                                          </p:val>
                                        </p:tav>
                                        <p:tav tm="100000">
                                          <p:val>
                                            <p:strVal val="ppt_y+ppt_h"/>
                                          </p:val>
                                        </p:tav>
                                      </p:tavLst>
                                    </p:anim>
                                    <p:animScale>
                                      <p:cBhvr>
                                        <p:cTn id="14" dur="26">
                                          <p:stCondLst>
                                            <p:cond delay="620"/>
                                          </p:stCondLst>
                                        </p:cTn>
                                        <p:tgtEl>
                                          <p:spTgt spid="7"/>
                                        </p:tgtEl>
                                      </p:cBhvr>
                                      <p:to x="100000" y="60000"/>
                                    </p:animScale>
                                    <p:animScale>
                                      <p:cBhvr>
                                        <p:cTn id="15" dur="166" decel="50000">
                                          <p:stCondLst>
                                            <p:cond delay="646"/>
                                          </p:stCondLst>
                                        </p:cTn>
                                        <p:tgtEl>
                                          <p:spTgt spid="7"/>
                                        </p:tgtEl>
                                      </p:cBhvr>
                                      <p:to x="100000" y="100000"/>
                                    </p:animScale>
                                    <p:animScale>
                                      <p:cBhvr>
                                        <p:cTn id="16" dur="26">
                                          <p:stCondLst>
                                            <p:cond delay="1312"/>
                                          </p:stCondLst>
                                        </p:cTn>
                                        <p:tgtEl>
                                          <p:spTgt spid="7"/>
                                        </p:tgtEl>
                                      </p:cBhvr>
                                      <p:to x="100000" y="80000"/>
                                    </p:animScale>
                                    <p:animScale>
                                      <p:cBhvr>
                                        <p:cTn id="17" dur="166" decel="50000">
                                          <p:stCondLst>
                                            <p:cond delay="1338"/>
                                          </p:stCondLst>
                                        </p:cTn>
                                        <p:tgtEl>
                                          <p:spTgt spid="7"/>
                                        </p:tgtEl>
                                      </p:cBhvr>
                                      <p:to x="100000" y="100000"/>
                                    </p:animScale>
                                    <p:animScale>
                                      <p:cBhvr>
                                        <p:cTn id="18" dur="26">
                                          <p:stCondLst>
                                            <p:cond delay="1642"/>
                                          </p:stCondLst>
                                        </p:cTn>
                                        <p:tgtEl>
                                          <p:spTgt spid="7"/>
                                        </p:tgtEl>
                                      </p:cBhvr>
                                      <p:to x="100000" y="90000"/>
                                    </p:animScale>
                                    <p:animScale>
                                      <p:cBhvr>
                                        <p:cTn id="19" dur="166" decel="50000">
                                          <p:stCondLst>
                                            <p:cond delay="1668"/>
                                          </p:stCondLst>
                                        </p:cTn>
                                        <p:tgtEl>
                                          <p:spTgt spid="7"/>
                                        </p:tgtEl>
                                      </p:cBhvr>
                                      <p:to x="100000" y="100000"/>
                                    </p:animScale>
                                    <p:animScale>
                                      <p:cBhvr>
                                        <p:cTn id="20" dur="26">
                                          <p:stCondLst>
                                            <p:cond delay="1808"/>
                                          </p:stCondLst>
                                        </p:cTn>
                                        <p:tgtEl>
                                          <p:spTgt spid="7"/>
                                        </p:tgtEl>
                                      </p:cBhvr>
                                      <p:to x="100000" y="95000"/>
                                    </p:animScale>
                                    <p:animScale>
                                      <p:cBhvr>
                                        <p:cTn id="21" dur="166" decel="50000">
                                          <p:stCondLst>
                                            <p:cond delay="1834"/>
                                          </p:stCondLst>
                                        </p:cTn>
                                        <p:tgtEl>
                                          <p:spTgt spid="7"/>
                                        </p:tgtEl>
                                      </p:cBhvr>
                                      <p:to x="100000" y="100000"/>
                                    </p:animScale>
                                    <p:set>
                                      <p:cBhvr>
                                        <p:cTn id="22" dur="1" fill="hold">
                                          <p:stCondLst>
                                            <p:cond delay="1999"/>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171</TotalTime>
  <Words>325</Words>
  <Application>Microsoft Office PowerPoint</Application>
  <PresentationFormat>Widescreen</PresentationFormat>
  <Paragraphs>45</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Tw Cen MT</vt:lpstr>
      <vt:lpstr>Wingdings</vt:lpstr>
      <vt:lpstr>Circuit</vt:lpstr>
      <vt:lpstr>Անուն՝ Նենսի Ազգանուն՝ Ղարիբյան</vt:lpstr>
      <vt:lpstr>PowerPoint Presentation</vt:lpstr>
      <vt:lpstr>PowerPoint Presentation</vt:lpstr>
      <vt:lpstr>PowerPoint Presentation</vt:lpstr>
      <vt:lpstr>PowerPoint Presentation</vt:lpstr>
      <vt:lpstr>PowerPoint Presentation</vt:lpstr>
      <vt:lpstr>PowerPoint Presentation</vt:lpstr>
      <vt:lpstr>Շնորհակալություն </vt:lpstr>
    </vt:vector>
  </TitlesOfParts>
  <Company>LG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Անուն՝ Լևոն Ազգանուն՝ Ղարիբյան</dc:title>
  <dc:creator>Levon Gharibyan</dc:creator>
  <cp:lastModifiedBy>Ղարիբյան Նենսի Արտակի</cp:lastModifiedBy>
  <cp:revision>18</cp:revision>
  <dcterms:created xsi:type="dcterms:W3CDTF">2021-11-25T11:19:53Z</dcterms:created>
  <dcterms:modified xsi:type="dcterms:W3CDTF">2024-11-26T17:35:41Z</dcterms:modified>
</cp:coreProperties>
</file>