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4BFC-4897-41F4-A931-BA74C8076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69DCE-7119-4853-9103-FF3B58AAA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253AE-3067-4FBD-8077-8AC16F587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DCA01-F631-488B-9328-A4C09796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ECDA3-64D6-453B-8D72-1026590C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02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8455-9D61-478C-B481-BD4A27DA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7C9D3-F4D4-4624-B0F6-7AEF4A9A7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A78E3-A570-47EC-B494-24D0E700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1FDFD-1264-4D37-85EB-2A5C7C58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17869-1DAF-4FDC-915B-697CC24F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D0BC-D6B7-412F-B909-B2B8AC8EE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1D27B-AF4E-49D8-A7C4-EB37F3925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03C2F-67E9-4C15-A3A5-587642663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67E70-6B02-4516-97E8-9B40FD50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38049-44DE-4869-A23E-EFE54CAE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8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56AF7-F14D-4268-B573-7920A0FE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D302A-69DC-4DDA-A8C6-004A8E6E4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017EA-BC21-43E3-9749-88B6436A2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EB085-C912-4E7D-B729-62E08965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1EE68-D5F0-41E5-9F9D-587C1516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CF0AD-61D5-4C4F-8272-82198818D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9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92210-F04A-4F3D-8C29-932FBC9B4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5ED85-ACDE-4A80-A87A-46AD39BDC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E6AF3-074F-4FFA-A7B3-8D7CCAB98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6501C-4D55-46E1-A825-AE4EAA3D6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16ACE1-B5E1-4958-8154-47E465912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BA8766-50E3-43E4-9C2B-47205EF1B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21963-DE62-45E0-A64A-E886DA44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A99DA-AF28-457F-B591-37E04F48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87B4D-6FF0-4D76-9C42-401C60892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5D22F-35C2-4327-A219-05DA3580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F52B2-B23B-413A-80BE-8EE34CBB4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5552E-EC97-49DE-9CC1-58A2A3D0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0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C6A21D-0B8F-4621-9C6B-DA7875E5E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4ED5C8-7E89-4231-9E13-EBFD8D74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426CE-CBCB-4B7F-90A4-BCE0E752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76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7924-8949-4A3A-A202-42A39CB0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98672-A2B6-49D5-BF63-3CE275F35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61AA8-7D74-4277-BA20-921F1111B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8480F-F9C4-47A0-B115-55D0F0FB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807A3-8833-4C0A-B419-B0F4CB53B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C186A-30AA-4193-931F-153264DF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7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742A2-4D06-4B72-820B-8DB0AC889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C18C6A-85D3-47D2-9111-86D93A2D4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C1DE8-6A93-4C45-8CC2-59EB51500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08B78-A10B-42DE-94EE-ECC4923AB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2BE21D-063B-452A-AD27-6B2390CA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CDB70-BC6D-4D3C-B8F4-F51038CFC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19C7-7FDF-4E29-8959-9B8AFA55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4A44E-E0FE-430B-B239-E8A894BA6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184DD-1B45-430F-A8B1-A4627AFC1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E3394-7CA2-4E0D-AF9F-E82909484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3587F-55B3-418A-9939-01B0E8D8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1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A531A1-BED7-47A9-A783-BD2FAD64F9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F6532-D161-495F-AA67-FF3B35C63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C79D2-8C73-4C30-97D1-D2C21533C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5693E-17B8-425A-B5D7-AA2ABF0E6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061D-3218-4A42-8697-C3FA1A9E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7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6FAED-AC93-41C2-A6D3-F23207B4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CC8DC-D899-40B5-A5F7-28B51BC3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FAF3D-1CDC-4AE5-BC04-8445B2BD2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6858-BFB5-4176-84F6-B76E215F14AA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76271-67AA-497C-8233-1CE757202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0821A-BA78-47BB-9ECC-EEC09E6B8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9A12C-0B44-4CDF-BFCB-ED861EA0F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7F06-714B-4790-B41C-23A25862D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963"/>
            <a:ext cx="9144000" cy="2527483"/>
          </a:xfrm>
        </p:spPr>
        <p:txBody>
          <a:bodyPr>
            <a:normAutofit/>
          </a:bodyPr>
          <a:lstStyle/>
          <a:p>
            <a:r>
              <a:rPr lang="hy-AM" b="1" i="1" dirty="0">
                <a:solidFill>
                  <a:srgbClr val="FF0000"/>
                </a:solidFill>
              </a:rPr>
              <a:t>Ամանորը աշխարհի տարբեր երկրներում </a:t>
            </a:r>
            <a:endParaRPr lang="en-US" b="1" i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8F7065-F572-4158-AF7F-708BCDA04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44" y="2857500"/>
            <a:ext cx="6002956" cy="39195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CC10CD-393F-471C-BD50-A9065D67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0"/>
            <a:ext cx="6096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1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E785D-1A41-4A91-AD94-4E8A8E62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317634"/>
            <a:ext cx="10568539" cy="1559292"/>
          </a:xfrm>
        </p:spPr>
        <p:txBody>
          <a:bodyPr>
            <a:normAutofit fontScale="90000"/>
          </a:bodyPr>
          <a:lstStyle/>
          <a:p>
            <a:br>
              <a:rPr lang="hy-AM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</a:br>
            <a:br>
              <a:rPr lang="hy-AM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</a:br>
            <a:br>
              <a:rPr lang="hy-AM" b="1" i="0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</a:br>
            <a:r>
              <a:rPr lang="hy-AM" b="1" i="1" dirty="0">
                <a:solidFill>
                  <a:srgbClr val="FF0000"/>
                </a:solidFill>
                <a:effectLst/>
                <a:latin typeface="Tahoma" panose="020B0604030504040204" pitchFamily="34" charset="0"/>
              </a:rPr>
              <a:t>Ֆրանսիայում </a:t>
            </a:r>
            <a:br>
              <a:rPr lang="hy-AM" b="0" i="0" dirty="0">
                <a:solidFill>
                  <a:srgbClr val="212529"/>
                </a:solidFill>
                <a:effectLst/>
                <a:latin typeface="Tahoma" panose="020B0604030504040204" pitchFamily="34" charset="0"/>
              </a:rPr>
            </a:br>
            <a:r>
              <a:rPr lang="hy-AM" sz="2700" b="0" i="0" dirty="0">
                <a:solidFill>
                  <a:srgbClr val="212529"/>
                </a:solidFill>
                <a:effectLst/>
                <a:latin typeface="Tahoma" panose="020B0604030504040204" pitchFamily="34" charset="0"/>
              </a:rPr>
              <a:t>Ձմեռ պապը` Պեր Նոելն այցելում է Նոր տարվա գիշերը  և նվերները թողնում մանկական ոտնամանների մեջ: Նրան, ում բաժին է ընկնում տոնական կարկանդակի միջի հատիկը, նա դառնում է «հատիկային թագավոր», և տոնական գիշերը բոլորը ենթարկվում են նրա հրամաններին:Բացի այդ, տոնական եղևնու մոտ դնում են փայտե կամ կավե կերպարներ: Ավանդույթի համաձայն՝ լավ գինեգործը պետք է համբուրի գինու տակառը, շնորհավորի նրա տոնը և խմի ապագա բերքի համար: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67B200-0D16-441A-8D31-FFC5500CF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1" y="3532472"/>
            <a:ext cx="5519939" cy="34121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A11ABC-1188-483F-ABD3-BDE8CD3C2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2314"/>
            <a:ext cx="6535554" cy="341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6CC9-FCDC-4287-B94C-019CF2F2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i="1" dirty="0">
                <a:solidFill>
                  <a:srgbClr val="FF0000"/>
                </a:solidFill>
                <a:effectLst/>
                <a:latin typeface="Abril Fatface"/>
              </a:rPr>
              <a:t>Նոր Տարին Լապլանդիայում</a:t>
            </a:r>
            <a:br>
              <a:rPr lang="hy-AM" b="0" i="0" dirty="0">
                <a:solidFill>
                  <a:srgbClr val="C0C0C0"/>
                </a:solidFill>
                <a:effectLst/>
                <a:latin typeface="Abril Fatfac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48166-DF3D-474F-A5E4-A0523F3F2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49256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y-AM" sz="2400" b="0" i="0" dirty="0">
                <a:solidFill>
                  <a:srgbClr val="404040"/>
                </a:solidFill>
                <a:effectLst/>
                <a:latin typeface="Alegreya"/>
              </a:rPr>
              <a:t>Լապլանդիան երկիր է, որ չկա քարտեզի վրա, բայց հենց այստեղ է ապրում Ձմեռ պապիկը։ Նրա տունը գտնվում է նապաստակի ականջներ հիշեցնող սարի վրա։ </a:t>
            </a:r>
          </a:p>
          <a:p>
            <a:pPr marL="0" indent="0">
              <a:buNone/>
            </a:pPr>
            <a:r>
              <a:rPr lang="hy-AM" sz="2400" b="0" i="0" dirty="0">
                <a:solidFill>
                  <a:srgbClr val="404040"/>
                </a:solidFill>
                <a:effectLst/>
                <a:latin typeface="Alegreya"/>
              </a:rPr>
              <a:t>Նոր տարուն Լապլանդիայում արևը կիսատ է բարձրանում և ողջ օրը մթնշաղ է։ Ամենուրեք լույսեր են վառվում, փայլում են սառույցից սարքած տները և քարանձավները։  Ձմեռ պապիկի գրասենյակն էլ բաց է բոլոր ցանկացողների համար։ Այստեղ ընդունված է եղնիկներով սահնակներ քշել։ Լապլանդիայում հավատում են, որ եթե քեզ համբուրի Ձմեռ պապիկի սիրելի եղնիկը՝ Ռուդոլֆ կարմիր քիթը, ապա քեզ շատ մեծ հաջողություն է սպասվում։ Այստեղ նաև ընդունված սովորույթներից է սովորել քշելեղնիկներով սահնակները։ Ձմեռ պապիկի տուն արգելված է մարդկանց գնալ, Լապլանդիայում հավատում են, որ այնտեղ կարող են մտնել միայն նրա օգնականները և բարի հոգիները։</a:t>
            </a:r>
          </a:p>
          <a:p>
            <a:pPr marL="0" indent="0">
              <a:buNone/>
            </a:pPr>
            <a:r>
              <a:rPr lang="hy-AM" sz="2400" b="0" i="0" dirty="0">
                <a:solidFill>
                  <a:srgbClr val="404040"/>
                </a:solidFill>
                <a:effectLst/>
                <a:latin typeface="Alegreya"/>
              </a:rPr>
              <a:t>Այստեղ ամենուրեք կարող եք տեսնել շտապող թզուկների, էլֆերի և նրանց արվեստանոցներին, որտեղ յուրաքանչյուր ոք կարող է սովորել սարքել խաղալիքներ, տիկնիկներ, նկարազարդել քաղցրաբլիթները և օգնել պատրաստվելու ամանորյա հրաշքին։ </a:t>
            </a:r>
          </a:p>
          <a:p>
            <a:pPr marL="0" indent="0">
              <a:buNone/>
            </a:pPr>
            <a:endParaRPr lang="hy-AM" sz="2400" dirty="0">
              <a:solidFill>
                <a:srgbClr val="404040"/>
              </a:solidFill>
              <a:latin typeface="Alegreya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179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021C78-8BD3-4BF7-97C8-125D4EEFE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304547" cy="4851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3C-96FC-48E2-A574-80C6650F1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62" y="2338939"/>
            <a:ext cx="7024838" cy="451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42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250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Abril Fatface</vt:lpstr>
      <vt:lpstr>Alegreya</vt:lpstr>
      <vt:lpstr>Arial</vt:lpstr>
      <vt:lpstr>Calibri</vt:lpstr>
      <vt:lpstr>Calibri Light</vt:lpstr>
      <vt:lpstr>Tahoma</vt:lpstr>
      <vt:lpstr>Office Theme</vt:lpstr>
      <vt:lpstr>Ամանորը աշխարհի տարբեր երկրներում </vt:lpstr>
      <vt:lpstr>   Ֆրանսիայում  Ձմեռ պապը` Պեր Նոելն այցելում է Նոր տարվա գիշերը  և նվերները թողնում մանկական ոտնամանների մեջ: Նրան, ում բաժին է ընկնում տոնական կարկանդակի միջի հատիկը, նա դառնում է «հատիկային թագավոր», և տոնական գիշերը բոլորը ենթարկվում են նրա հրամաններին:Բացի այդ, տոնական եղևնու մոտ դնում են փայտե կամ կավե կերպարներ: Ավանդույթի համաձայն՝ լավ գինեգործը պետք է համբուրի գինու տակառը, շնորհավորի նրա տոնը և խմի ապագա բերքի համար:</vt:lpstr>
      <vt:lpstr>Նոր Տարին Լապլանդիայում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Ամանորը աշխարհի տարբեր երկրներում </dc:title>
  <dc:creator>Roman Mkheyan</dc:creator>
  <cp:lastModifiedBy>Roman Mkheyan</cp:lastModifiedBy>
  <cp:revision>4</cp:revision>
  <dcterms:created xsi:type="dcterms:W3CDTF">2024-12-11T15:24:35Z</dcterms:created>
  <dcterms:modified xsi:type="dcterms:W3CDTF">2024-12-11T15:54:20Z</dcterms:modified>
</cp:coreProperties>
</file>