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Դանիելյան Եվա Ակսելի" initials="ԴԱ" lastIdx="1" clrIdx="0">
    <p:extLst>
      <p:ext uri="{19B8F6BF-5375-455C-9EA6-DF929625EA0E}">
        <p15:presenceInfo xmlns:p15="http://schemas.microsoft.com/office/powerpoint/2012/main" userId="S::evadanielyan@mskh.am::5c09fa28-e742-4a2b-820b-fbdfc19ae4f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2" d="100"/>
          <a:sy n="82" d="100"/>
        </p:scale>
        <p:origin x="72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BFD25-DCE8-EC3F-457A-28236BBA22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B663FB-7E78-07FA-5B4C-B38B1CFDF3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35CD15-98A1-D961-BF7A-324350F5B145}"/>
              </a:ext>
            </a:extLst>
          </p:cNvPr>
          <p:cNvSpPr>
            <a:spLocks noGrp="1"/>
          </p:cNvSpPr>
          <p:nvPr>
            <p:ph type="dt" sz="half" idx="10"/>
          </p:nvPr>
        </p:nvSpPr>
        <p:spPr/>
        <p:txBody>
          <a:bodyPr/>
          <a:lstStyle/>
          <a:p>
            <a:fld id="{510D8D3A-12A3-420F-B74F-571B627DC780}" type="datetimeFigureOut">
              <a:rPr lang="en-US" smtClean="0"/>
              <a:t>12-Jan-25</a:t>
            </a:fld>
            <a:endParaRPr lang="en-US"/>
          </a:p>
        </p:txBody>
      </p:sp>
      <p:sp>
        <p:nvSpPr>
          <p:cNvPr id="5" name="Footer Placeholder 4">
            <a:extLst>
              <a:ext uri="{FF2B5EF4-FFF2-40B4-BE49-F238E27FC236}">
                <a16:creationId xmlns:a16="http://schemas.microsoft.com/office/drawing/2014/main" id="{7FA1AB3F-3A31-EA82-33CC-2F0DB1292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BAD2F1-7B66-B920-8B50-2299CA3EEC87}"/>
              </a:ext>
            </a:extLst>
          </p:cNvPr>
          <p:cNvSpPr>
            <a:spLocks noGrp="1"/>
          </p:cNvSpPr>
          <p:nvPr>
            <p:ph type="sldNum" sz="quarter" idx="12"/>
          </p:nvPr>
        </p:nvSpPr>
        <p:spPr/>
        <p:txBody>
          <a:bodyPr/>
          <a:lstStyle/>
          <a:p>
            <a:fld id="{EE9265AC-01C4-4783-B18C-B19D12379E65}" type="slidenum">
              <a:rPr lang="en-US" smtClean="0"/>
              <a:t>‹#›</a:t>
            </a:fld>
            <a:endParaRPr lang="en-US"/>
          </a:p>
        </p:txBody>
      </p:sp>
    </p:spTree>
    <p:extLst>
      <p:ext uri="{BB962C8B-B14F-4D97-AF65-F5344CB8AC3E}">
        <p14:creationId xmlns:p14="http://schemas.microsoft.com/office/powerpoint/2010/main" val="290859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96CEC-5326-F4AA-61BB-D0CF71267A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1AB762-1F9A-A7CA-D97D-A189D49D1D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8874CC-F110-E32D-81B5-077296E5A3C4}"/>
              </a:ext>
            </a:extLst>
          </p:cNvPr>
          <p:cNvSpPr>
            <a:spLocks noGrp="1"/>
          </p:cNvSpPr>
          <p:nvPr>
            <p:ph type="dt" sz="half" idx="10"/>
          </p:nvPr>
        </p:nvSpPr>
        <p:spPr/>
        <p:txBody>
          <a:bodyPr/>
          <a:lstStyle/>
          <a:p>
            <a:fld id="{510D8D3A-12A3-420F-B74F-571B627DC780}" type="datetimeFigureOut">
              <a:rPr lang="en-US" smtClean="0"/>
              <a:t>12-Jan-25</a:t>
            </a:fld>
            <a:endParaRPr lang="en-US"/>
          </a:p>
        </p:txBody>
      </p:sp>
      <p:sp>
        <p:nvSpPr>
          <p:cNvPr id="5" name="Footer Placeholder 4">
            <a:extLst>
              <a:ext uri="{FF2B5EF4-FFF2-40B4-BE49-F238E27FC236}">
                <a16:creationId xmlns:a16="http://schemas.microsoft.com/office/drawing/2014/main" id="{CC2D6C2D-FC9F-A99C-D481-CF10C0C341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1A2E32-6CD0-8821-E815-F7D31AC9E6F6}"/>
              </a:ext>
            </a:extLst>
          </p:cNvPr>
          <p:cNvSpPr>
            <a:spLocks noGrp="1"/>
          </p:cNvSpPr>
          <p:nvPr>
            <p:ph type="sldNum" sz="quarter" idx="12"/>
          </p:nvPr>
        </p:nvSpPr>
        <p:spPr/>
        <p:txBody>
          <a:bodyPr/>
          <a:lstStyle/>
          <a:p>
            <a:fld id="{EE9265AC-01C4-4783-B18C-B19D12379E65}" type="slidenum">
              <a:rPr lang="en-US" smtClean="0"/>
              <a:t>‹#›</a:t>
            </a:fld>
            <a:endParaRPr lang="en-US"/>
          </a:p>
        </p:txBody>
      </p:sp>
    </p:spTree>
    <p:extLst>
      <p:ext uri="{BB962C8B-B14F-4D97-AF65-F5344CB8AC3E}">
        <p14:creationId xmlns:p14="http://schemas.microsoft.com/office/powerpoint/2010/main" val="4001291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1495D-638C-1133-39BB-5C026CC3BC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CA8ACF-9378-282E-A1A4-AD2C6679C1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F228E4-89D6-C3FE-956E-71CFDB93B221}"/>
              </a:ext>
            </a:extLst>
          </p:cNvPr>
          <p:cNvSpPr>
            <a:spLocks noGrp="1"/>
          </p:cNvSpPr>
          <p:nvPr>
            <p:ph type="dt" sz="half" idx="10"/>
          </p:nvPr>
        </p:nvSpPr>
        <p:spPr/>
        <p:txBody>
          <a:bodyPr/>
          <a:lstStyle/>
          <a:p>
            <a:fld id="{510D8D3A-12A3-420F-B74F-571B627DC780}" type="datetimeFigureOut">
              <a:rPr lang="en-US" smtClean="0"/>
              <a:t>12-Jan-25</a:t>
            </a:fld>
            <a:endParaRPr lang="en-US"/>
          </a:p>
        </p:txBody>
      </p:sp>
      <p:sp>
        <p:nvSpPr>
          <p:cNvPr id="5" name="Footer Placeholder 4">
            <a:extLst>
              <a:ext uri="{FF2B5EF4-FFF2-40B4-BE49-F238E27FC236}">
                <a16:creationId xmlns:a16="http://schemas.microsoft.com/office/drawing/2014/main" id="{D6FDE926-CE12-3686-213A-F921AE966D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7BB2D7-2759-9AFC-D8A1-5381A7131106}"/>
              </a:ext>
            </a:extLst>
          </p:cNvPr>
          <p:cNvSpPr>
            <a:spLocks noGrp="1"/>
          </p:cNvSpPr>
          <p:nvPr>
            <p:ph type="sldNum" sz="quarter" idx="12"/>
          </p:nvPr>
        </p:nvSpPr>
        <p:spPr/>
        <p:txBody>
          <a:bodyPr/>
          <a:lstStyle/>
          <a:p>
            <a:fld id="{EE9265AC-01C4-4783-B18C-B19D12379E65}" type="slidenum">
              <a:rPr lang="en-US" smtClean="0"/>
              <a:t>‹#›</a:t>
            </a:fld>
            <a:endParaRPr lang="en-US"/>
          </a:p>
        </p:txBody>
      </p:sp>
    </p:spTree>
    <p:extLst>
      <p:ext uri="{BB962C8B-B14F-4D97-AF65-F5344CB8AC3E}">
        <p14:creationId xmlns:p14="http://schemas.microsoft.com/office/powerpoint/2010/main" val="3494557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59864-EA8F-6BE2-FA06-6B637ED0EE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1A9D52-62C4-6E77-B5C6-18462AC946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BB1B3E-9C4E-672E-A3CB-A68CFDD507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580ED3-5037-D43B-B36F-13D2BD2109FF}"/>
              </a:ext>
            </a:extLst>
          </p:cNvPr>
          <p:cNvSpPr>
            <a:spLocks noGrp="1"/>
          </p:cNvSpPr>
          <p:nvPr>
            <p:ph type="dt" sz="half" idx="10"/>
          </p:nvPr>
        </p:nvSpPr>
        <p:spPr/>
        <p:txBody>
          <a:bodyPr/>
          <a:lstStyle/>
          <a:p>
            <a:fld id="{510D8D3A-12A3-420F-B74F-571B627DC780}" type="datetimeFigureOut">
              <a:rPr lang="en-US" smtClean="0"/>
              <a:t>12-Jan-25</a:t>
            </a:fld>
            <a:endParaRPr lang="en-US"/>
          </a:p>
        </p:txBody>
      </p:sp>
      <p:sp>
        <p:nvSpPr>
          <p:cNvPr id="6" name="Footer Placeholder 5">
            <a:extLst>
              <a:ext uri="{FF2B5EF4-FFF2-40B4-BE49-F238E27FC236}">
                <a16:creationId xmlns:a16="http://schemas.microsoft.com/office/drawing/2014/main" id="{EC3269BB-A2AD-C3A0-D0AB-111B7071D2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D5C7C4-D59D-E522-9BEA-EF41882438D7}"/>
              </a:ext>
            </a:extLst>
          </p:cNvPr>
          <p:cNvSpPr>
            <a:spLocks noGrp="1"/>
          </p:cNvSpPr>
          <p:nvPr>
            <p:ph type="sldNum" sz="quarter" idx="12"/>
          </p:nvPr>
        </p:nvSpPr>
        <p:spPr/>
        <p:txBody>
          <a:bodyPr/>
          <a:lstStyle/>
          <a:p>
            <a:fld id="{EE9265AC-01C4-4783-B18C-B19D12379E65}" type="slidenum">
              <a:rPr lang="en-US" smtClean="0"/>
              <a:t>‹#›</a:t>
            </a:fld>
            <a:endParaRPr lang="en-US"/>
          </a:p>
        </p:txBody>
      </p:sp>
    </p:spTree>
    <p:extLst>
      <p:ext uri="{BB962C8B-B14F-4D97-AF65-F5344CB8AC3E}">
        <p14:creationId xmlns:p14="http://schemas.microsoft.com/office/powerpoint/2010/main" val="1807295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A0E6C-6D38-1B6B-BFA5-CFC852B262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B25DE2-A403-7A19-F8AD-0E3143679C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22CBCE-488B-EB87-F351-C0328585DE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14161FF-4CFC-0A07-AAD2-AC8F0E8434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423BB9-4686-DFB3-28F4-199AC3A6F4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F620158-1BB4-0B49-F9E1-B3449A77AE9B}"/>
              </a:ext>
            </a:extLst>
          </p:cNvPr>
          <p:cNvSpPr>
            <a:spLocks noGrp="1"/>
          </p:cNvSpPr>
          <p:nvPr>
            <p:ph type="dt" sz="half" idx="10"/>
          </p:nvPr>
        </p:nvSpPr>
        <p:spPr/>
        <p:txBody>
          <a:bodyPr/>
          <a:lstStyle/>
          <a:p>
            <a:fld id="{510D8D3A-12A3-420F-B74F-571B627DC780}" type="datetimeFigureOut">
              <a:rPr lang="en-US" smtClean="0"/>
              <a:t>12-Jan-25</a:t>
            </a:fld>
            <a:endParaRPr lang="en-US"/>
          </a:p>
        </p:txBody>
      </p:sp>
      <p:sp>
        <p:nvSpPr>
          <p:cNvPr id="8" name="Footer Placeholder 7">
            <a:extLst>
              <a:ext uri="{FF2B5EF4-FFF2-40B4-BE49-F238E27FC236}">
                <a16:creationId xmlns:a16="http://schemas.microsoft.com/office/drawing/2014/main" id="{FDCFBFAB-D056-B7C8-8C4D-A57C0249DD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207B1E-FE04-03C9-28F6-C0DB6367644C}"/>
              </a:ext>
            </a:extLst>
          </p:cNvPr>
          <p:cNvSpPr>
            <a:spLocks noGrp="1"/>
          </p:cNvSpPr>
          <p:nvPr>
            <p:ph type="sldNum" sz="quarter" idx="12"/>
          </p:nvPr>
        </p:nvSpPr>
        <p:spPr/>
        <p:txBody>
          <a:bodyPr/>
          <a:lstStyle/>
          <a:p>
            <a:fld id="{EE9265AC-01C4-4783-B18C-B19D12379E65}" type="slidenum">
              <a:rPr lang="en-US" smtClean="0"/>
              <a:t>‹#›</a:t>
            </a:fld>
            <a:endParaRPr lang="en-US"/>
          </a:p>
        </p:txBody>
      </p:sp>
    </p:spTree>
    <p:extLst>
      <p:ext uri="{BB962C8B-B14F-4D97-AF65-F5344CB8AC3E}">
        <p14:creationId xmlns:p14="http://schemas.microsoft.com/office/powerpoint/2010/main" val="2826039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73B0E-355C-7D55-401B-A6456671E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ABED42A-D185-9165-C518-D868B0569A8E}"/>
              </a:ext>
            </a:extLst>
          </p:cNvPr>
          <p:cNvSpPr>
            <a:spLocks noGrp="1"/>
          </p:cNvSpPr>
          <p:nvPr>
            <p:ph type="dt" sz="half" idx="10"/>
          </p:nvPr>
        </p:nvSpPr>
        <p:spPr/>
        <p:txBody>
          <a:bodyPr/>
          <a:lstStyle/>
          <a:p>
            <a:fld id="{510D8D3A-12A3-420F-B74F-571B627DC780}" type="datetimeFigureOut">
              <a:rPr lang="en-US" smtClean="0"/>
              <a:t>12-Jan-25</a:t>
            </a:fld>
            <a:endParaRPr lang="en-US"/>
          </a:p>
        </p:txBody>
      </p:sp>
      <p:sp>
        <p:nvSpPr>
          <p:cNvPr id="4" name="Footer Placeholder 3">
            <a:extLst>
              <a:ext uri="{FF2B5EF4-FFF2-40B4-BE49-F238E27FC236}">
                <a16:creationId xmlns:a16="http://schemas.microsoft.com/office/drawing/2014/main" id="{C80E78E7-2B56-7937-4AA5-AAFA081138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387E20D-3B0D-F8CD-5646-2CAC906E8733}"/>
              </a:ext>
            </a:extLst>
          </p:cNvPr>
          <p:cNvSpPr>
            <a:spLocks noGrp="1"/>
          </p:cNvSpPr>
          <p:nvPr>
            <p:ph type="sldNum" sz="quarter" idx="12"/>
          </p:nvPr>
        </p:nvSpPr>
        <p:spPr/>
        <p:txBody>
          <a:bodyPr/>
          <a:lstStyle/>
          <a:p>
            <a:fld id="{EE9265AC-01C4-4783-B18C-B19D12379E65}" type="slidenum">
              <a:rPr lang="en-US" smtClean="0"/>
              <a:t>‹#›</a:t>
            </a:fld>
            <a:endParaRPr lang="en-US"/>
          </a:p>
        </p:txBody>
      </p:sp>
    </p:spTree>
    <p:extLst>
      <p:ext uri="{BB962C8B-B14F-4D97-AF65-F5344CB8AC3E}">
        <p14:creationId xmlns:p14="http://schemas.microsoft.com/office/powerpoint/2010/main" val="1166724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3B678D-7C8E-7260-8E49-E48E89B69999}"/>
              </a:ext>
            </a:extLst>
          </p:cNvPr>
          <p:cNvSpPr>
            <a:spLocks noGrp="1"/>
          </p:cNvSpPr>
          <p:nvPr>
            <p:ph type="dt" sz="half" idx="10"/>
          </p:nvPr>
        </p:nvSpPr>
        <p:spPr/>
        <p:txBody>
          <a:bodyPr/>
          <a:lstStyle/>
          <a:p>
            <a:fld id="{510D8D3A-12A3-420F-B74F-571B627DC780}" type="datetimeFigureOut">
              <a:rPr lang="en-US" smtClean="0"/>
              <a:t>12-Jan-25</a:t>
            </a:fld>
            <a:endParaRPr lang="en-US"/>
          </a:p>
        </p:txBody>
      </p:sp>
      <p:sp>
        <p:nvSpPr>
          <p:cNvPr id="3" name="Footer Placeholder 2">
            <a:extLst>
              <a:ext uri="{FF2B5EF4-FFF2-40B4-BE49-F238E27FC236}">
                <a16:creationId xmlns:a16="http://schemas.microsoft.com/office/drawing/2014/main" id="{4F959436-1A8E-1639-866C-2925A9543A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5FC4B9-DDDE-F985-9208-754E5202BC4B}"/>
              </a:ext>
            </a:extLst>
          </p:cNvPr>
          <p:cNvSpPr>
            <a:spLocks noGrp="1"/>
          </p:cNvSpPr>
          <p:nvPr>
            <p:ph type="sldNum" sz="quarter" idx="12"/>
          </p:nvPr>
        </p:nvSpPr>
        <p:spPr/>
        <p:txBody>
          <a:bodyPr/>
          <a:lstStyle/>
          <a:p>
            <a:fld id="{EE9265AC-01C4-4783-B18C-B19D12379E65}" type="slidenum">
              <a:rPr lang="en-US" smtClean="0"/>
              <a:t>‹#›</a:t>
            </a:fld>
            <a:endParaRPr lang="en-US"/>
          </a:p>
        </p:txBody>
      </p:sp>
    </p:spTree>
    <p:extLst>
      <p:ext uri="{BB962C8B-B14F-4D97-AF65-F5344CB8AC3E}">
        <p14:creationId xmlns:p14="http://schemas.microsoft.com/office/powerpoint/2010/main" val="881652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5C0D1-8CF5-BF60-E588-E1BC08C6B4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2A449F-F966-FE9A-1A78-71D04BB090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A69A9C-5FED-8488-676A-2D74B08B52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A70AA0-BD5C-F6A9-6404-DE41FC8F8334}"/>
              </a:ext>
            </a:extLst>
          </p:cNvPr>
          <p:cNvSpPr>
            <a:spLocks noGrp="1"/>
          </p:cNvSpPr>
          <p:nvPr>
            <p:ph type="dt" sz="half" idx="10"/>
          </p:nvPr>
        </p:nvSpPr>
        <p:spPr/>
        <p:txBody>
          <a:bodyPr/>
          <a:lstStyle/>
          <a:p>
            <a:fld id="{510D8D3A-12A3-420F-B74F-571B627DC780}" type="datetimeFigureOut">
              <a:rPr lang="en-US" smtClean="0"/>
              <a:t>12-Jan-25</a:t>
            </a:fld>
            <a:endParaRPr lang="en-US"/>
          </a:p>
        </p:txBody>
      </p:sp>
      <p:sp>
        <p:nvSpPr>
          <p:cNvPr id="6" name="Footer Placeholder 5">
            <a:extLst>
              <a:ext uri="{FF2B5EF4-FFF2-40B4-BE49-F238E27FC236}">
                <a16:creationId xmlns:a16="http://schemas.microsoft.com/office/drawing/2014/main" id="{884C00E7-B8C0-9318-221E-A2C6AFA2BD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88D880-B9E3-24EA-6AD2-394C5E6615BE}"/>
              </a:ext>
            </a:extLst>
          </p:cNvPr>
          <p:cNvSpPr>
            <a:spLocks noGrp="1"/>
          </p:cNvSpPr>
          <p:nvPr>
            <p:ph type="sldNum" sz="quarter" idx="12"/>
          </p:nvPr>
        </p:nvSpPr>
        <p:spPr/>
        <p:txBody>
          <a:bodyPr/>
          <a:lstStyle/>
          <a:p>
            <a:fld id="{EE9265AC-01C4-4783-B18C-B19D12379E65}" type="slidenum">
              <a:rPr lang="en-US" smtClean="0"/>
              <a:t>‹#›</a:t>
            </a:fld>
            <a:endParaRPr lang="en-US"/>
          </a:p>
        </p:txBody>
      </p:sp>
    </p:spTree>
    <p:extLst>
      <p:ext uri="{BB962C8B-B14F-4D97-AF65-F5344CB8AC3E}">
        <p14:creationId xmlns:p14="http://schemas.microsoft.com/office/powerpoint/2010/main" val="3891311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1BBE5-12EE-796D-D9D3-2C2CEA01E7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1665C1B-D823-3D8F-91C6-7107987F7F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1098D21-6E69-C4A0-C3AB-A99D42A2CC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EB2F06-7A0D-A3EF-2A82-561D9BDA24BC}"/>
              </a:ext>
            </a:extLst>
          </p:cNvPr>
          <p:cNvSpPr>
            <a:spLocks noGrp="1"/>
          </p:cNvSpPr>
          <p:nvPr>
            <p:ph type="dt" sz="half" idx="10"/>
          </p:nvPr>
        </p:nvSpPr>
        <p:spPr/>
        <p:txBody>
          <a:bodyPr/>
          <a:lstStyle/>
          <a:p>
            <a:fld id="{510D8D3A-12A3-420F-B74F-571B627DC780}" type="datetimeFigureOut">
              <a:rPr lang="en-US" smtClean="0"/>
              <a:t>12-Jan-25</a:t>
            </a:fld>
            <a:endParaRPr lang="en-US"/>
          </a:p>
        </p:txBody>
      </p:sp>
      <p:sp>
        <p:nvSpPr>
          <p:cNvPr id="6" name="Footer Placeholder 5">
            <a:extLst>
              <a:ext uri="{FF2B5EF4-FFF2-40B4-BE49-F238E27FC236}">
                <a16:creationId xmlns:a16="http://schemas.microsoft.com/office/drawing/2014/main" id="{8965F43F-5F00-4918-C160-06B5B96374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B5EC28-8E5A-E646-86AE-F225F1D202A5}"/>
              </a:ext>
            </a:extLst>
          </p:cNvPr>
          <p:cNvSpPr>
            <a:spLocks noGrp="1"/>
          </p:cNvSpPr>
          <p:nvPr>
            <p:ph type="sldNum" sz="quarter" idx="12"/>
          </p:nvPr>
        </p:nvSpPr>
        <p:spPr/>
        <p:txBody>
          <a:bodyPr/>
          <a:lstStyle/>
          <a:p>
            <a:fld id="{EE9265AC-01C4-4783-B18C-B19D12379E65}" type="slidenum">
              <a:rPr lang="en-US" smtClean="0"/>
              <a:t>‹#›</a:t>
            </a:fld>
            <a:endParaRPr lang="en-US"/>
          </a:p>
        </p:txBody>
      </p:sp>
    </p:spTree>
    <p:extLst>
      <p:ext uri="{BB962C8B-B14F-4D97-AF65-F5344CB8AC3E}">
        <p14:creationId xmlns:p14="http://schemas.microsoft.com/office/powerpoint/2010/main" val="3050840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CD174-7437-1685-A903-ABBF1874B90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C7D366-FD1D-D52B-1957-0230CB1F2D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F88B7E-7D6E-18E6-CBB3-BED835228E10}"/>
              </a:ext>
            </a:extLst>
          </p:cNvPr>
          <p:cNvSpPr>
            <a:spLocks noGrp="1"/>
          </p:cNvSpPr>
          <p:nvPr>
            <p:ph type="dt" sz="half" idx="10"/>
          </p:nvPr>
        </p:nvSpPr>
        <p:spPr/>
        <p:txBody>
          <a:bodyPr/>
          <a:lstStyle/>
          <a:p>
            <a:fld id="{510D8D3A-12A3-420F-B74F-571B627DC780}" type="datetimeFigureOut">
              <a:rPr lang="en-US" smtClean="0"/>
              <a:t>12-Jan-25</a:t>
            </a:fld>
            <a:endParaRPr lang="en-US"/>
          </a:p>
        </p:txBody>
      </p:sp>
      <p:sp>
        <p:nvSpPr>
          <p:cNvPr id="5" name="Footer Placeholder 4">
            <a:extLst>
              <a:ext uri="{FF2B5EF4-FFF2-40B4-BE49-F238E27FC236}">
                <a16:creationId xmlns:a16="http://schemas.microsoft.com/office/drawing/2014/main" id="{03DA92BB-D442-3E10-6AB7-11B2E4CAFE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2045E7-63E2-3609-8881-424D722E77F5}"/>
              </a:ext>
            </a:extLst>
          </p:cNvPr>
          <p:cNvSpPr>
            <a:spLocks noGrp="1"/>
          </p:cNvSpPr>
          <p:nvPr>
            <p:ph type="sldNum" sz="quarter" idx="12"/>
          </p:nvPr>
        </p:nvSpPr>
        <p:spPr/>
        <p:txBody>
          <a:bodyPr/>
          <a:lstStyle/>
          <a:p>
            <a:fld id="{EE9265AC-01C4-4783-B18C-B19D12379E65}" type="slidenum">
              <a:rPr lang="en-US" smtClean="0"/>
              <a:t>‹#›</a:t>
            </a:fld>
            <a:endParaRPr lang="en-US"/>
          </a:p>
        </p:txBody>
      </p:sp>
    </p:spTree>
    <p:extLst>
      <p:ext uri="{BB962C8B-B14F-4D97-AF65-F5344CB8AC3E}">
        <p14:creationId xmlns:p14="http://schemas.microsoft.com/office/powerpoint/2010/main" val="2385866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BC6A25-9C04-6412-1EAD-A0DA139770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4D3833-B9CD-25BE-2D88-9E75D92B2C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BA65D9-B3F5-8912-1E8A-8C71F965E6DA}"/>
              </a:ext>
            </a:extLst>
          </p:cNvPr>
          <p:cNvSpPr>
            <a:spLocks noGrp="1"/>
          </p:cNvSpPr>
          <p:nvPr>
            <p:ph type="dt" sz="half" idx="10"/>
          </p:nvPr>
        </p:nvSpPr>
        <p:spPr/>
        <p:txBody>
          <a:bodyPr/>
          <a:lstStyle/>
          <a:p>
            <a:fld id="{510D8D3A-12A3-420F-B74F-571B627DC780}" type="datetimeFigureOut">
              <a:rPr lang="en-US" smtClean="0"/>
              <a:t>12-Jan-25</a:t>
            </a:fld>
            <a:endParaRPr lang="en-US"/>
          </a:p>
        </p:txBody>
      </p:sp>
      <p:sp>
        <p:nvSpPr>
          <p:cNvPr id="5" name="Footer Placeholder 4">
            <a:extLst>
              <a:ext uri="{FF2B5EF4-FFF2-40B4-BE49-F238E27FC236}">
                <a16:creationId xmlns:a16="http://schemas.microsoft.com/office/drawing/2014/main" id="{2125086A-E866-94A2-7325-2B3B026B3B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0E2FAB-0E39-0CB3-9E9A-2D8FB61B3AAD}"/>
              </a:ext>
            </a:extLst>
          </p:cNvPr>
          <p:cNvSpPr>
            <a:spLocks noGrp="1"/>
          </p:cNvSpPr>
          <p:nvPr>
            <p:ph type="sldNum" sz="quarter" idx="12"/>
          </p:nvPr>
        </p:nvSpPr>
        <p:spPr/>
        <p:txBody>
          <a:bodyPr/>
          <a:lstStyle/>
          <a:p>
            <a:fld id="{EE9265AC-01C4-4783-B18C-B19D12379E65}" type="slidenum">
              <a:rPr lang="en-US" smtClean="0"/>
              <a:t>‹#›</a:t>
            </a:fld>
            <a:endParaRPr lang="en-US"/>
          </a:p>
        </p:txBody>
      </p:sp>
    </p:spTree>
    <p:extLst>
      <p:ext uri="{BB962C8B-B14F-4D97-AF65-F5344CB8AC3E}">
        <p14:creationId xmlns:p14="http://schemas.microsoft.com/office/powerpoint/2010/main" val="778553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62D9F9-1354-C355-F6FF-70293AF831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F47EFD-C48C-550A-5D3F-9A882616F5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800BC1-C840-7940-14B1-41B3D1D9D8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0D8D3A-12A3-420F-B74F-571B627DC780}" type="datetimeFigureOut">
              <a:rPr lang="en-US" smtClean="0"/>
              <a:t>12-Jan-25</a:t>
            </a:fld>
            <a:endParaRPr lang="en-US"/>
          </a:p>
        </p:txBody>
      </p:sp>
      <p:sp>
        <p:nvSpPr>
          <p:cNvPr id="5" name="Footer Placeholder 4">
            <a:extLst>
              <a:ext uri="{FF2B5EF4-FFF2-40B4-BE49-F238E27FC236}">
                <a16:creationId xmlns:a16="http://schemas.microsoft.com/office/drawing/2014/main" id="{340980F2-25FD-4FCA-B88A-4D60F65139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B4F6A5A-74A0-816D-A17C-3707F89648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9265AC-01C4-4783-B18C-B19D12379E65}" type="slidenum">
              <a:rPr lang="en-US" smtClean="0"/>
              <a:t>‹#›</a:t>
            </a:fld>
            <a:endParaRPr lang="en-US"/>
          </a:p>
        </p:txBody>
      </p:sp>
    </p:spTree>
    <p:extLst>
      <p:ext uri="{BB962C8B-B14F-4D97-AF65-F5344CB8AC3E}">
        <p14:creationId xmlns:p14="http://schemas.microsoft.com/office/powerpoint/2010/main" val="3240749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webp"/><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52569-6F60-7F4B-0BDA-63864AE36B28}"/>
              </a:ext>
            </a:extLst>
          </p:cNvPr>
          <p:cNvSpPr>
            <a:spLocks noGrp="1"/>
          </p:cNvSpPr>
          <p:nvPr>
            <p:ph type="ctrTitle"/>
          </p:nvPr>
        </p:nvSpPr>
        <p:spPr>
          <a:xfrm>
            <a:off x="1524000" y="1122362"/>
            <a:ext cx="9144000" cy="4177425"/>
          </a:xfrm>
        </p:spPr>
        <p:txBody>
          <a:bodyPr>
            <a:normAutofit/>
          </a:bodyPr>
          <a:lstStyle/>
          <a:p>
            <a:br>
              <a:rPr lang="en-US" dirty="0"/>
            </a:br>
            <a:br>
              <a:rPr lang="en-US" dirty="0"/>
            </a:br>
            <a:r>
              <a:rPr lang="en-US" sz="2000" dirty="0"/>
              <a:t>Եվա Դանիելյան</a:t>
            </a:r>
            <a:br>
              <a:rPr lang="en-US" sz="2000" dirty="0"/>
            </a:br>
            <a:r>
              <a:rPr lang="en-US" sz="2000" dirty="0" err="1"/>
              <a:t>Նյութի</a:t>
            </a:r>
            <a:r>
              <a:rPr lang="en-US" sz="2000" dirty="0"/>
              <a:t> </a:t>
            </a:r>
            <a:r>
              <a:rPr lang="en-US" sz="2000" dirty="0" err="1"/>
              <a:t>աղբյուրը</a:t>
            </a:r>
            <a:r>
              <a:rPr lang="en-US" sz="2000" dirty="0"/>
              <a:t>՝ https://artsakhcarpet.com/</a:t>
            </a:r>
            <a:br>
              <a:rPr lang="en-US" dirty="0"/>
            </a:br>
            <a:r>
              <a:rPr lang="en-US" dirty="0" err="1"/>
              <a:t>Հայկական</a:t>
            </a:r>
            <a:r>
              <a:rPr lang="en-US" dirty="0"/>
              <a:t> </a:t>
            </a:r>
            <a:r>
              <a:rPr lang="en-US" dirty="0" err="1"/>
              <a:t>գորգեր</a:t>
            </a:r>
            <a:endParaRPr lang="en-US" dirty="0"/>
          </a:p>
        </p:txBody>
      </p:sp>
      <p:pic>
        <p:nvPicPr>
          <p:cNvPr id="5" name="Picture 4">
            <a:extLst>
              <a:ext uri="{FF2B5EF4-FFF2-40B4-BE49-F238E27FC236}">
                <a16:creationId xmlns:a16="http://schemas.microsoft.com/office/drawing/2014/main" id="{B759514C-9B3B-D43D-B960-D247924597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7306" y="188969"/>
            <a:ext cx="8635002" cy="3240031"/>
          </a:xfrm>
          <a:prstGeom prst="rect">
            <a:avLst/>
          </a:prstGeom>
        </p:spPr>
      </p:pic>
    </p:spTree>
    <p:extLst>
      <p:ext uri="{BB962C8B-B14F-4D97-AF65-F5344CB8AC3E}">
        <p14:creationId xmlns:p14="http://schemas.microsoft.com/office/powerpoint/2010/main" val="38274222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622A7072-E4C6-1A5A-A91D-8B63E4E2AA6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29967" b="29967"/>
          <a:stretch>
            <a:fillRect/>
          </a:stretch>
        </p:blipFill>
        <p:spPr>
          <a:xfrm>
            <a:off x="5458408" y="587830"/>
            <a:ext cx="6438317" cy="5123996"/>
          </a:xfrm>
        </p:spPr>
      </p:pic>
      <p:sp>
        <p:nvSpPr>
          <p:cNvPr id="4" name="Text Placeholder 3">
            <a:extLst>
              <a:ext uri="{FF2B5EF4-FFF2-40B4-BE49-F238E27FC236}">
                <a16:creationId xmlns:a16="http://schemas.microsoft.com/office/drawing/2014/main" id="{C7675864-A7F5-BF52-2DB6-3F1FD471A698}"/>
              </a:ext>
            </a:extLst>
          </p:cNvPr>
          <p:cNvSpPr>
            <a:spLocks noGrp="1"/>
          </p:cNvSpPr>
          <p:nvPr>
            <p:ph type="body" sz="half" idx="2"/>
          </p:nvPr>
        </p:nvSpPr>
        <p:spPr>
          <a:xfrm>
            <a:off x="839788" y="83976"/>
            <a:ext cx="3932237" cy="6690048"/>
          </a:xfrm>
        </p:spPr>
        <p:txBody>
          <a:bodyPr>
            <a:normAutofit fontScale="77500" lnSpcReduction="20000"/>
          </a:bodyPr>
          <a:lstStyle/>
          <a:p>
            <a:pPr algn="l">
              <a:lnSpc>
                <a:spcPts val="1950"/>
              </a:lnSpc>
              <a:spcAft>
                <a:spcPts val="1125"/>
              </a:spcAft>
            </a:pPr>
            <a:r>
              <a:rPr lang="hy-AM" b="0" i="0" dirty="0">
                <a:solidFill>
                  <a:srgbClr val="151515"/>
                </a:solidFill>
                <a:effectLst/>
                <a:latin typeface="Noto Sans Armenian"/>
              </a:rPr>
              <a:t>5-4-րդ դդ հույն պատմիչ Քսենոփոնն իր «Անաբասիս» աշխատությունում հիշատակում է Հայաստանում գորգագործության զարգացվածության և հայերի թանկարժեք գործվածքների՝ գորգերի պատրաստման մասին՝ «․․․զորավար Տիմասիոն Դարդանացու մոտ Հայաստանից տարված գորգերից մեկը 10 մինա արժողությամբ էր ( մոտ 4,4 կգ ոսկի)»:</a:t>
            </a:r>
          </a:p>
          <a:p>
            <a:pPr algn="l">
              <a:lnSpc>
                <a:spcPts val="1950"/>
              </a:lnSpc>
              <a:spcAft>
                <a:spcPts val="1125"/>
              </a:spcAft>
            </a:pPr>
            <a:r>
              <a:rPr lang="hy-AM" b="0" i="0" dirty="0">
                <a:solidFill>
                  <a:srgbClr val="151515"/>
                </a:solidFill>
                <a:effectLst/>
                <a:latin typeface="Noto Sans Armenian"/>
              </a:rPr>
              <a:t>Բազմաթիվ հիշատակություններ կան հայկական գորգերի՝ տարբեր երկրներ արտահանելու և միջազգային շուկայում մեծ համբավ ունենալու վերաբերյալ: Հայաստանից արտահանվող ապրանքների մեջ ձեռագործ գորգերն ամենահայտնին ու ամենապահանջվածն էին, ուստի տարբեր արտասահմանյան աշխատություններում հայկական գորգերը ստացել են «հայկական ապրանք» անվանումը, իսկ արաբ պատմիչներն իրենց աշխատություններում այն անվանել են՝ «ասնաֆ ալ արմանի», այսինքն՝ հայկական արտադրանք:</a:t>
            </a:r>
          </a:p>
          <a:p>
            <a:pPr algn="l">
              <a:lnSpc>
                <a:spcPts val="1950"/>
              </a:lnSpc>
              <a:spcAft>
                <a:spcPts val="1125"/>
              </a:spcAft>
            </a:pPr>
            <a:r>
              <a:rPr lang="hy-AM" b="0" i="0" dirty="0">
                <a:solidFill>
                  <a:srgbClr val="151515"/>
                </a:solidFill>
                <a:effectLst/>
                <a:latin typeface="Noto Sans Armenian"/>
              </a:rPr>
              <a:t>Հայկական գորգերը մեծ հռչակ են վայելել հատկապես որակի շնորհիվ, որի գլխավոր պայմաններն են եղել նուրբ և ողորկ թելի աղբյուր հանդիսացող բրդատու ոչխարի ցեղերի առկայությունն ու բուծումը Հայկական լեռնաշխարհում:</a:t>
            </a:r>
          </a:p>
          <a:p>
            <a:endParaRPr lang="en-US" dirty="0"/>
          </a:p>
        </p:txBody>
      </p:sp>
    </p:spTree>
    <p:extLst>
      <p:ext uri="{BB962C8B-B14F-4D97-AF65-F5344CB8AC3E}">
        <p14:creationId xmlns:p14="http://schemas.microsoft.com/office/powerpoint/2010/main" val="846012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7EFA4-CC74-9532-F01C-05AC4C97799A}"/>
              </a:ext>
            </a:extLst>
          </p:cNvPr>
          <p:cNvSpPr>
            <a:spLocks noGrp="1"/>
          </p:cNvSpPr>
          <p:nvPr>
            <p:ph type="title"/>
          </p:nvPr>
        </p:nvSpPr>
        <p:spPr/>
        <p:txBody>
          <a:bodyPr>
            <a:normAutofit/>
          </a:bodyPr>
          <a:lstStyle/>
          <a:p>
            <a:r>
              <a:rPr lang="en-US" sz="1200" b="0" i="1" dirty="0">
                <a:solidFill>
                  <a:srgbClr val="151515"/>
                </a:solidFill>
                <a:effectLst/>
                <a:latin typeface="Noto Sans Armenian"/>
              </a:rPr>
              <a:t>                </a:t>
            </a:r>
            <a:r>
              <a:rPr lang="hy-AM" sz="1200" b="0" i="1" dirty="0">
                <a:solidFill>
                  <a:srgbClr val="151515"/>
                </a:solidFill>
                <a:effectLst/>
                <a:latin typeface="Noto Sans Armenian"/>
              </a:rPr>
              <a:t>Հայ կինը իր գործած գորգի հետ, դազգահի մոտ, 1930 թ․,</a:t>
            </a:r>
            <a:r>
              <a:rPr lang="en-US" sz="1200" b="0" i="1" dirty="0">
                <a:solidFill>
                  <a:srgbClr val="151515"/>
                </a:solidFill>
                <a:effectLst/>
                <a:latin typeface="Noto Sans Armenian"/>
              </a:rPr>
              <a:t>                                        </a:t>
            </a:r>
            <a:r>
              <a:rPr lang="hy-AM" sz="1200" b="0" i="1" dirty="0">
                <a:solidFill>
                  <a:srgbClr val="151515"/>
                </a:solidFill>
                <a:effectLst/>
                <a:latin typeface="Noto Sans Armenian"/>
              </a:rPr>
              <a:t>Հայ գորգավաճառներ, 1902-1903 թթ․ Շտուտգարդ, Գերմանիա</a:t>
            </a:r>
            <a:r>
              <a:rPr lang="hy-AM" sz="800" b="0" i="1" dirty="0">
                <a:solidFill>
                  <a:srgbClr val="151515"/>
                </a:solidFill>
                <a:effectLst/>
                <a:latin typeface="Noto Sans Armenian"/>
              </a:rPr>
              <a:t>:</a:t>
            </a:r>
            <a:r>
              <a:rPr lang="hy-AM" sz="1200" b="0" i="1" dirty="0">
                <a:solidFill>
                  <a:srgbClr val="151515"/>
                </a:solidFill>
                <a:effectLst/>
                <a:latin typeface="Noto Sans Armenian"/>
              </a:rPr>
              <a:t> </a:t>
            </a:r>
            <a:br>
              <a:rPr lang="en-US" sz="1200" b="0" i="1" dirty="0">
                <a:solidFill>
                  <a:srgbClr val="151515"/>
                </a:solidFill>
                <a:effectLst/>
                <a:latin typeface="Noto Sans Armenian"/>
              </a:rPr>
            </a:br>
            <a:r>
              <a:rPr lang="en-US" sz="1200" b="0" i="1" dirty="0">
                <a:solidFill>
                  <a:srgbClr val="151515"/>
                </a:solidFill>
                <a:effectLst/>
                <a:latin typeface="Noto Sans Armenian"/>
              </a:rPr>
              <a:t>                  </a:t>
            </a:r>
            <a:r>
              <a:rPr lang="hy-AM" sz="1200" b="0" i="1" dirty="0">
                <a:solidFill>
                  <a:srgbClr val="151515"/>
                </a:solidFill>
                <a:effectLst/>
                <a:latin typeface="Noto Sans Armenian"/>
              </a:rPr>
              <a:t>ք․ Գորիս, Սյունիք, Հայաստան</a:t>
            </a:r>
            <a:endParaRPr lang="en-US" sz="1200" dirty="0"/>
          </a:p>
        </p:txBody>
      </p:sp>
      <p:pic>
        <p:nvPicPr>
          <p:cNvPr id="6" name="Content Placeholder 5">
            <a:extLst>
              <a:ext uri="{FF2B5EF4-FFF2-40B4-BE49-F238E27FC236}">
                <a16:creationId xmlns:a16="http://schemas.microsoft.com/office/drawing/2014/main" id="{DB61C63E-60F5-8280-CB02-BC6F56A95ADC}"/>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88465" y="1825625"/>
            <a:ext cx="3481070" cy="4351338"/>
          </a:xfrm>
        </p:spPr>
      </p:pic>
      <p:pic>
        <p:nvPicPr>
          <p:cNvPr id="8" name="Content Placeholder 7">
            <a:extLst>
              <a:ext uri="{FF2B5EF4-FFF2-40B4-BE49-F238E27FC236}">
                <a16:creationId xmlns:a16="http://schemas.microsoft.com/office/drawing/2014/main" id="{F734EA61-C63E-BA11-5044-AC7AEB321D9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089926"/>
            <a:ext cx="5181600" cy="3822736"/>
          </a:xfrm>
        </p:spPr>
      </p:pic>
    </p:spTree>
    <p:extLst>
      <p:ext uri="{BB962C8B-B14F-4D97-AF65-F5344CB8AC3E}">
        <p14:creationId xmlns:p14="http://schemas.microsoft.com/office/powerpoint/2010/main" val="1041187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AD087-E274-BB29-A50A-5DB7C8F14404}"/>
              </a:ext>
            </a:extLst>
          </p:cNvPr>
          <p:cNvSpPr>
            <a:spLocks noGrp="1"/>
          </p:cNvSpPr>
          <p:nvPr>
            <p:ph type="title"/>
          </p:nvPr>
        </p:nvSpPr>
        <p:spPr/>
        <p:txBody>
          <a:bodyPr/>
          <a:lstStyle/>
          <a:p>
            <a:r>
              <a:rPr lang="en-US" dirty="0"/>
              <a:t>   </a:t>
            </a:r>
            <a:r>
              <a:rPr lang="en-US" dirty="0" err="1"/>
              <a:t>Որդան</a:t>
            </a:r>
            <a:r>
              <a:rPr lang="en-US" dirty="0"/>
              <a:t> </a:t>
            </a:r>
            <a:r>
              <a:rPr lang="en-US" dirty="0" err="1"/>
              <a:t>կարմիր</a:t>
            </a:r>
            <a:endParaRPr lang="en-US" dirty="0"/>
          </a:p>
        </p:txBody>
      </p:sp>
      <p:sp>
        <p:nvSpPr>
          <p:cNvPr id="4" name="Text Placeholder 3">
            <a:extLst>
              <a:ext uri="{FF2B5EF4-FFF2-40B4-BE49-F238E27FC236}">
                <a16:creationId xmlns:a16="http://schemas.microsoft.com/office/drawing/2014/main" id="{E53231CB-9241-1665-C3AD-7524DE0F7F00}"/>
              </a:ext>
            </a:extLst>
          </p:cNvPr>
          <p:cNvSpPr>
            <a:spLocks noGrp="1"/>
          </p:cNvSpPr>
          <p:nvPr>
            <p:ph type="body" sz="half" idx="2"/>
          </p:nvPr>
        </p:nvSpPr>
        <p:spPr/>
        <p:txBody>
          <a:bodyPr>
            <a:normAutofit fontScale="85000" lnSpcReduction="10000"/>
          </a:bodyPr>
          <a:lstStyle/>
          <a:p>
            <a:pPr algn="l">
              <a:lnSpc>
                <a:spcPts val="1950"/>
              </a:lnSpc>
              <a:spcAft>
                <a:spcPts val="1125"/>
              </a:spcAft>
            </a:pPr>
            <a:r>
              <a:rPr lang="hy-AM" b="0" i="0" dirty="0">
                <a:solidFill>
                  <a:srgbClr val="151515"/>
                </a:solidFill>
                <a:effectLst/>
                <a:latin typeface="Noto Sans Armenian"/>
              </a:rPr>
              <a:t>«Որդան կարմիր» ներկանյութը, որը ստանում էին Արարատյան դաշտում տարածված միջատից, որի տեխնոլոգիան միշտ գաղտնի է պահվել հայերի կողմից և չի տարածվել կամ օգտագործվել որևէ այլ երկրում: Արարատյան հարթավայրի միջատներից ստացել են տարբեր գույների ներկանյութեր, բայց հանրահռչակվել է հատկապես մուգ կարմիրը, ինչի համար էլ ստացել է իր անունը՝ «Որդան կարմիր»: Հազարամյակներ շարունակ «Որդան կարմիրը» եղել է Հայաստանի բրենդն ամբողջ աշխարհում:</a:t>
            </a:r>
          </a:p>
          <a:p>
            <a:br>
              <a:rPr lang="hy-AM" b="0" i="0" dirty="0">
                <a:solidFill>
                  <a:srgbClr val="7A7A7A"/>
                </a:solidFill>
                <a:effectLst/>
                <a:latin typeface="Noto Sans Armenian"/>
              </a:rPr>
            </a:br>
            <a:endParaRPr lang="en-US" dirty="0"/>
          </a:p>
        </p:txBody>
      </p:sp>
      <p:pic>
        <p:nvPicPr>
          <p:cNvPr id="12" name="Picture Placeholder 11">
            <a:extLst>
              <a:ext uri="{FF2B5EF4-FFF2-40B4-BE49-F238E27FC236}">
                <a16:creationId xmlns:a16="http://schemas.microsoft.com/office/drawing/2014/main" id="{4083A90F-72AF-457D-BABE-01E5EE07708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7015" r="17015"/>
          <a:stretch>
            <a:fillRect/>
          </a:stretch>
        </p:blipFill>
        <p:spPr>
          <a:xfrm>
            <a:off x="7109959" y="3429000"/>
            <a:ext cx="5082041" cy="3420738"/>
          </a:xfrm>
        </p:spPr>
      </p:pic>
      <p:pic>
        <p:nvPicPr>
          <p:cNvPr id="14" name="Picture 13">
            <a:extLst>
              <a:ext uri="{FF2B5EF4-FFF2-40B4-BE49-F238E27FC236}">
                <a16:creationId xmlns:a16="http://schemas.microsoft.com/office/drawing/2014/main" id="{7E3780E6-1508-F86F-CEFE-8325CD482D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2025" y="8262"/>
            <a:ext cx="5361020" cy="3420738"/>
          </a:xfrm>
          <a:prstGeom prst="rect">
            <a:avLst/>
          </a:prstGeom>
        </p:spPr>
      </p:pic>
    </p:spTree>
    <p:extLst>
      <p:ext uri="{BB962C8B-B14F-4D97-AF65-F5344CB8AC3E}">
        <p14:creationId xmlns:p14="http://schemas.microsoft.com/office/powerpoint/2010/main" val="3747152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630E9-879F-4EA4-9F7D-2A66E14B0A3B}"/>
              </a:ext>
            </a:extLst>
          </p:cNvPr>
          <p:cNvSpPr>
            <a:spLocks noGrp="1"/>
          </p:cNvSpPr>
          <p:nvPr>
            <p:ph type="title"/>
          </p:nvPr>
        </p:nvSpPr>
        <p:spPr/>
        <p:txBody>
          <a:bodyPr/>
          <a:lstStyle/>
          <a:p>
            <a:r>
              <a:rPr lang="hy-AM" b="0" i="1" dirty="0">
                <a:solidFill>
                  <a:srgbClr val="151515"/>
                </a:solidFill>
                <a:effectLst/>
                <a:latin typeface="Noto Sans Armenian"/>
              </a:rPr>
              <a:t>Հայկական Վիշապագորգ, 17-րդ </a:t>
            </a:r>
            <a:r>
              <a:rPr lang="en-US" b="0" i="1" dirty="0">
                <a:solidFill>
                  <a:srgbClr val="151515"/>
                </a:solidFill>
                <a:effectLst/>
                <a:latin typeface="Noto Sans Armenian"/>
              </a:rPr>
              <a:t>             </a:t>
            </a:r>
            <a:br>
              <a:rPr lang="en-US" b="0" i="1" dirty="0">
                <a:solidFill>
                  <a:srgbClr val="151515"/>
                </a:solidFill>
                <a:effectLst/>
                <a:latin typeface="Noto Sans Armenian"/>
              </a:rPr>
            </a:br>
            <a:r>
              <a:rPr lang="hy-AM" b="0" i="1" dirty="0">
                <a:solidFill>
                  <a:srgbClr val="151515"/>
                </a:solidFill>
                <a:effectLst/>
                <a:latin typeface="Noto Sans Armenian"/>
              </a:rPr>
              <a:t>դար:</a:t>
            </a:r>
            <a:endParaRPr lang="en-US" dirty="0"/>
          </a:p>
        </p:txBody>
      </p:sp>
      <p:pic>
        <p:nvPicPr>
          <p:cNvPr id="6" name="Picture Placeholder 5">
            <a:extLst>
              <a:ext uri="{FF2B5EF4-FFF2-40B4-BE49-F238E27FC236}">
                <a16:creationId xmlns:a16="http://schemas.microsoft.com/office/drawing/2014/main" id="{B7C6D68C-C4B6-59F9-046E-8DEDD8CC572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31781" b="31781"/>
          <a:stretch>
            <a:fillRect/>
          </a:stretch>
        </p:blipFill>
        <p:spPr>
          <a:xfrm>
            <a:off x="5180012" y="270589"/>
            <a:ext cx="6172200" cy="5683768"/>
          </a:xfrm>
        </p:spPr>
      </p:pic>
      <p:sp>
        <p:nvSpPr>
          <p:cNvPr id="4" name="Text Placeholder 3">
            <a:extLst>
              <a:ext uri="{FF2B5EF4-FFF2-40B4-BE49-F238E27FC236}">
                <a16:creationId xmlns:a16="http://schemas.microsoft.com/office/drawing/2014/main" id="{85970EB7-7E20-C8BB-0207-D469D1611B32}"/>
              </a:ext>
            </a:extLst>
          </p:cNvPr>
          <p:cNvSpPr>
            <a:spLocks noGrp="1"/>
          </p:cNvSpPr>
          <p:nvPr>
            <p:ph type="body" sz="half" idx="2"/>
          </p:nvPr>
        </p:nvSpPr>
        <p:spPr/>
        <p:txBody>
          <a:bodyPr>
            <a:normAutofit fontScale="77500" lnSpcReduction="20000"/>
          </a:bodyPr>
          <a:lstStyle/>
          <a:p>
            <a:pPr algn="l">
              <a:lnSpc>
                <a:spcPts val="1950"/>
              </a:lnSpc>
              <a:spcAft>
                <a:spcPts val="1125"/>
              </a:spcAft>
            </a:pPr>
            <a:r>
              <a:rPr lang="hy-AM" b="0" i="0" dirty="0">
                <a:solidFill>
                  <a:srgbClr val="151515"/>
                </a:solidFill>
                <a:effectLst/>
                <a:latin typeface="Noto Sans Armenian"/>
              </a:rPr>
              <a:t>Ինչպես Հայաստանի ժայռափոր պատկերների, ճարտարապետության, մանրանկարչության, այնպես էլ գորգագործության մեջ վիշապների պատկերումը մինչ օրս էլ շարունակում է մնալ աշխարհի բազմաթիվ հետազոտողների հետաքրքրության կիզակետում: Սակայն մի բան կարծես թե պարզ է բոլորի համար՝ Հայաստանում վիշապը բարի է, և նրա առկայությունը պաշտպանվածության, ուժի և բարու խորհրդանիշ է:</a:t>
            </a:r>
          </a:p>
          <a:p>
            <a:pPr algn="l">
              <a:lnSpc>
                <a:spcPts val="1950"/>
              </a:lnSpc>
              <a:spcAft>
                <a:spcPts val="1125"/>
              </a:spcAft>
            </a:pPr>
            <a:r>
              <a:rPr lang="hy-AM" b="0" i="0" dirty="0">
                <a:solidFill>
                  <a:srgbClr val="151515"/>
                </a:solidFill>
                <a:effectLst/>
                <a:latin typeface="Noto Sans Armenian"/>
              </a:rPr>
              <a:t>Գորգերի վրա պատկերված վիշապը կա՛մ պաշտպանում է կյանքը, նորի ծնունդը, կա՛մ ջուրը, բնությունը, կա՛մ պայքարի մեջ է չար ուժերի հետ՝ հանուն երկրի, հանուն կյանքի, հանուն սիրո:</a:t>
            </a:r>
          </a:p>
          <a:p>
            <a:endParaRPr lang="en-US" dirty="0"/>
          </a:p>
        </p:txBody>
      </p:sp>
    </p:spTree>
    <p:extLst>
      <p:ext uri="{BB962C8B-B14F-4D97-AF65-F5344CB8AC3E}">
        <p14:creationId xmlns:p14="http://schemas.microsoft.com/office/powerpoint/2010/main" val="1563626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698D4-5959-645F-FD32-E4BBEA992C50}"/>
              </a:ext>
            </a:extLst>
          </p:cNvPr>
          <p:cNvSpPr>
            <a:spLocks noGrp="1"/>
          </p:cNvSpPr>
          <p:nvPr>
            <p:ph type="title"/>
          </p:nvPr>
        </p:nvSpPr>
        <p:spPr/>
        <p:txBody>
          <a:bodyPr>
            <a:normAutofit fontScale="90000"/>
          </a:bodyPr>
          <a:lstStyle/>
          <a:p>
            <a:r>
              <a:rPr lang="hy-AM" b="0" i="1" dirty="0">
                <a:solidFill>
                  <a:srgbClr val="151515"/>
                </a:solidFill>
                <a:effectLst/>
                <a:latin typeface="Noto Sans Armenian"/>
              </a:rPr>
              <a:t>«Ոչխարների խուզում»</a:t>
            </a:r>
            <a:r>
              <a:rPr lang="en-US" b="0" i="1" dirty="0">
                <a:solidFill>
                  <a:srgbClr val="151515"/>
                </a:solidFill>
                <a:effectLst/>
                <a:latin typeface="Noto Sans Armenian"/>
              </a:rPr>
              <a:t>,</a:t>
            </a:r>
            <a:r>
              <a:rPr lang="hy-AM" b="0" i="1" dirty="0">
                <a:solidFill>
                  <a:srgbClr val="151515"/>
                </a:solidFill>
                <a:effectLst/>
                <a:latin typeface="Noto Sans Armenian"/>
              </a:rPr>
              <a:t>  կտավ, Թոմ Ռոբերտս, 1890 թ</a:t>
            </a:r>
            <a:endParaRPr lang="en-US" dirty="0"/>
          </a:p>
        </p:txBody>
      </p:sp>
      <p:pic>
        <p:nvPicPr>
          <p:cNvPr id="6" name="Picture Placeholder 5">
            <a:extLst>
              <a:ext uri="{FF2B5EF4-FFF2-40B4-BE49-F238E27FC236}">
                <a16:creationId xmlns:a16="http://schemas.microsoft.com/office/drawing/2014/main" id="{481A7985-030D-A578-BC4B-E8719171F83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574" r="7574"/>
          <a:stretch>
            <a:fillRect/>
          </a:stretch>
        </p:blipFill>
        <p:spPr/>
      </p:pic>
      <p:sp>
        <p:nvSpPr>
          <p:cNvPr id="4" name="Text Placeholder 3">
            <a:extLst>
              <a:ext uri="{FF2B5EF4-FFF2-40B4-BE49-F238E27FC236}">
                <a16:creationId xmlns:a16="http://schemas.microsoft.com/office/drawing/2014/main" id="{893D6686-24FD-8629-5346-ECCEF7BCDFDA}"/>
              </a:ext>
            </a:extLst>
          </p:cNvPr>
          <p:cNvSpPr>
            <a:spLocks noGrp="1"/>
          </p:cNvSpPr>
          <p:nvPr>
            <p:ph type="body" sz="half" idx="2"/>
          </p:nvPr>
        </p:nvSpPr>
        <p:spPr/>
        <p:txBody>
          <a:bodyPr>
            <a:normAutofit fontScale="25000" lnSpcReduction="20000"/>
          </a:bodyPr>
          <a:lstStyle/>
          <a:p>
            <a:pPr algn="l">
              <a:lnSpc>
                <a:spcPts val="1950"/>
              </a:lnSpc>
              <a:spcAft>
                <a:spcPts val="1125"/>
              </a:spcAft>
            </a:pPr>
            <a:r>
              <a:rPr lang="hy-AM" sz="6400" b="0" i="0" dirty="0">
                <a:solidFill>
                  <a:srgbClr val="151515"/>
                </a:solidFill>
                <a:effectLst/>
                <a:latin typeface="Noto Sans Armenian"/>
              </a:rPr>
              <a:t>Հայաստանում գորգերը գործել և գործում են հիմնականում ոչխարի բրդյա թելից: Գորգի թել ստանալու համար Հայաստանում բուծել են որակյալ և երկարամազ բրդատու ոչխարներ, որոնց բուրդը մշակել և ստացել են որակյալ, փափուկ, ողորկ և հատուկ փայլով թել, ինչը հանդիսացել է հայկական գորգի հիմնական առավելություններից մեկը:Թել ստանալու մշակույթը բավականին հետաքրքիր, բայց դժվար գործընթաց է:Գարնանը, մինչ ոչխարներին լեռները բարձրացնելը, խուզում են բուրդը</a:t>
            </a:r>
            <a:r>
              <a:rPr lang="hy-AM" b="0" i="0" dirty="0">
                <a:solidFill>
                  <a:srgbClr val="151515"/>
                </a:solidFill>
                <a:effectLst/>
                <a:latin typeface="Noto Sans Armenian"/>
              </a:rPr>
              <a:t>:</a:t>
            </a:r>
          </a:p>
          <a:p>
            <a:pPr algn="l">
              <a:lnSpc>
                <a:spcPts val="1950"/>
              </a:lnSpc>
              <a:spcAft>
                <a:spcPts val="1125"/>
              </a:spcAft>
            </a:pPr>
            <a:endParaRPr lang="hy-AM" b="0" i="0" dirty="0">
              <a:solidFill>
                <a:srgbClr val="151515"/>
              </a:solidFill>
              <a:effectLst/>
              <a:latin typeface="Noto Sans Armenian"/>
            </a:endParaRPr>
          </a:p>
          <a:p>
            <a:br>
              <a:rPr lang="hy-AM" b="0" i="0" dirty="0">
                <a:solidFill>
                  <a:srgbClr val="7A7A7A"/>
                </a:solidFill>
                <a:effectLst/>
                <a:latin typeface="Noto Sans Armenian"/>
              </a:rPr>
            </a:br>
            <a:endParaRPr lang="en-US" dirty="0"/>
          </a:p>
        </p:txBody>
      </p:sp>
    </p:spTree>
    <p:extLst>
      <p:ext uri="{BB962C8B-B14F-4D97-AF65-F5344CB8AC3E}">
        <p14:creationId xmlns:p14="http://schemas.microsoft.com/office/powerpoint/2010/main" val="2071712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AFA2A-535D-30E2-29CE-A52F13D69E73}"/>
              </a:ext>
            </a:extLst>
          </p:cNvPr>
          <p:cNvSpPr>
            <a:spLocks noGrp="1"/>
          </p:cNvSpPr>
          <p:nvPr>
            <p:ph type="title"/>
          </p:nvPr>
        </p:nvSpPr>
        <p:spPr/>
        <p:txBody>
          <a:bodyPr/>
          <a:lstStyle/>
          <a:p>
            <a:r>
              <a:rPr lang="en-US" dirty="0"/>
              <a:t>                   </a:t>
            </a:r>
            <a:r>
              <a:rPr lang="en-US" dirty="0" err="1"/>
              <a:t>Թել</a:t>
            </a:r>
            <a:r>
              <a:rPr lang="en-US" dirty="0"/>
              <a:t> </a:t>
            </a:r>
            <a:r>
              <a:rPr lang="en-US" dirty="0" err="1"/>
              <a:t>ստանալու</a:t>
            </a:r>
            <a:r>
              <a:rPr lang="en-US" dirty="0"/>
              <a:t> </a:t>
            </a:r>
            <a:r>
              <a:rPr lang="en-US" dirty="0" err="1"/>
              <a:t>մշակույթ</a:t>
            </a:r>
            <a:endParaRPr lang="en-US" dirty="0"/>
          </a:p>
        </p:txBody>
      </p:sp>
      <p:sp>
        <p:nvSpPr>
          <p:cNvPr id="3" name="Content Placeholder 2">
            <a:extLst>
              <a:ext uri="{FF2B5EF4-FFF2-40B4-BE49-F238E27FC236}">
                <a16:creationId xmlns:a16="http://schemas.microsoft.com/office/drawing/2014/main" id="{71192330-C83C-5203-1D6E-9B521A1BCCD2}"/>
              </a:ext>
            </a:extLst>
          </p:cNvPr>
          <p:cNvSpPr>
            <a:spLocks noGrp="1"/>
          </p:cNvSpPr>
          <p:nvPr>
            <p:ph idx="1"/>
          </p:nvPr>
        </p:nvSpPr>
        <p:spPr>
          <a:xfrm>
            <a:off x="838200" y="1825625"/>
            <a:ext cx="10515600" cy="4929738"/>
          </a:xfrm>
        </p:spPr>
        <p:txBody>
          <a:bodyPr>
            <a:normAutofit fontScale="55000" lnSpcReduction="20000"/>
          </a:bodyPr>
          <a:lstStyle/>
          <a:p>
            <a:pPr marL="0" indent="0">
              <a:buNone/>
            </a:pPr>
            <a:r>
              <a:rPr lang="hy-AM" dirty="0"/>
              <a:t>Հայաստանում ոչխարների խուզն իրենից արարողակարգ է ներկայացրել: Քանի որ նույն օրը պետք է խուզեն բոլոր</a:t>
            </a:r>
            <a:endParaRPr lang="en-US" dirty="0"/>
          </a:p>
          <a:p>
            <a:pPr marL="0" indent="0">
              <a:buNone/>
            </a:pPr>
            <a:r>
              <a:rPr lang="hy-AM" dirty="0"/>
              <a:t> ոչխարներին, հավաքվել են գյուղի երիտասարդ տղամարդիկ և սկսել միաժամանակ խուզել ոչխարները: Սովորաբար</a:t>
            </a:r>
            <a:endParaRPr lang="en-US" dirty="0"/>
          </a:p>
          <a:p>
            <a:pPr marL="0" indent="0">
              <a:buNone/>
            </a:pPr>
            <a:r>
              <a:rPr lang="hy-AM" dirty="0"/>
              <a:t> այն մրցույթի է վերածվել և տեղում որոշվում էր գյուղի ղոչաղը՝ կտրիճը, ով ամենաշատ և ամենաարագ ոչխար </a:t>
            </a:r>
            <a:endParaRPr lang="en-US" dirty="0"/>
          </a:p>
          <a:p>
            <a:pPr marL="0" indent="0">
              <a:buNone/>
            </a:pPr>
            <a:r>
              <a:rPr lang="en-US" dirty="0"/>
              <a:t>  </a:t>
            </a:r>
            <a:r>
              <a:rPr lang="hy-AM" dirty="0"/>
              <a:t>խուզողն էր:</a:t>
            </a:r>
          </a:p>
          <a:p>
            <a:pPr marL="0" indent="0">
              <a:buNone/>
            </a:pPr>
            <a:r>
              <a:rPr lang="hy-AM" dirty="0"/>
              <a:t>Ժողովրդական այս ավանդույթը պատճառ է դարձել, որ Հայաստանում ամեն տարի գարնանը կամ ամռան սկիզբ անց</a:t>
            </a:r>
            <a:endParaRPr lang="en-US" dirty="0"/>
          </a:p>
          <a:p>
            <a:pPr marL="0" indent="0">
              <a:buNone/>
            </a:pPr>
            <a:r>
              <a:rPr lang="hy-AM" dirty="0"/>
              <a:t> է կացվում ոչխարների խուզման փառատոն, ինչը թե՛ տեղացիների, թե՛ զբոսաշրջիկների ամենասիրելի</a:t>
            </a:r>
            <a:endParaRPr lang="en-US" dirty="0"/>
          </a:p>
          <a:p>
            <a:pPr marL="0" indent="0">
              <a:buNone/>
            </a:pPr>
            <a:r>
              <a:rPr lang="hy-AM" dirty="0"/>
              <a:t> միջոցառումներից է:</a:t>
            </a:r>
          </a:p>
          <a:p>
            <a:pPr marL="0" indent="0">
              <a:buNone/>
            </a:pPr>
            <a:endParaRPr lang="hy-AM" dirty="0"/>
          </a:p>
          <a:p>
            <a:pPr marL="0" indent="0">
              <a:buNone/>
            </a:pPr>
            <a:r>
              <a:rPr lang="hy-AM" dirty="0"/>
              <a:t>Բրդից ընտրվում է երկարամազ և որակյալ մասը թել մանելու համար:</a:t>
            </a:r>
          </a:p>
          <a:p>
            <a:pPr marL="0" indent="0">
              <a:buNone/>
            </a:pPr>
            <a:r>
              <a:rPr lang="hy-AM" dirty="0"/>
              <a:t>Խուզված բուրդը պետք է լվանալ․ այ սա արդեն կանանց, հիմնականում՝ երիտասարդ կանանց զբաղմունքն էր, որը ոչ</a:t>
            </a:r>
            <a:endParaRPr lang="en-US" dirty="0"/>
          </a:p>
          <a:p>
            <a:pPr marL="0" indent="0">
              <a:buNone/>
            </a:pPr>
            <a:r>
              <a:rPr lang="hy-AM" dirty="0"/>
              <a:t> պակաս արարողություն էր: Գյուղի աղջիկները բուրդը տանում էին մոտակա գետը, քարերով գետաբերան սարքում,</a:t>
            </a:r>
            <a:endParaRPr lang="en-US" dirty="0"/>
          </a:p>
          <a:p>
            <a:pPr marL="0" indent="0">
              <a:buNone/>
            </a:pPr>
            <a:r>
              <a:rPr lang="hy-AM" dirty="0"/>
              <a:t> բուրդը լցնում գետը և մի ամբողջ օր ձեռքերով և ոտքերով ճզմում բուրդն այնքան, մինչև այն մաքրվում էր:</a:t>
            </a:r>
          </a:p>
          <a:p>
            <a:pPr marL="0" indent="0">
              <a:buNone/>
            </a:pPr>
            <a:r>
              <a:rPr lang="hy-AM" dirty="0"/>
              <a:t>Մաքրված և արդեն չորացած բուրդը պետք է ծեծել բարակ ճիպոտով՝ այն ավելի փափուկ դարձնելու համար:</a:t>
            </a:r>
          </a:p>
          <a:p>
            <a:pPr marL="0" indent="0">
              <a:buNone/>
            </a:pPr>
            <a:r>
              <a:rPr lang="hy-AM" dirty="0"/>
              <a:t>Այնուհետև ծեծված բուրդը գզում են հատուկ գործիքի միջոցով, որը կոչվում է սանդերք:</a:t>
            </a:r>
          </a:p>
          <a:p>
            <a:pPr marL="0" indent="0">
              <a:buNone/>
            </a:pPr>
            <a:endParaRPr lang="hy-AM" dirty="0"/>
          </a:p>
          <a:p>
            <a:pPr marL="0" indent="0">
              <a:buNone/>
            </a:pPr>
            <a:endParaRPr lang="en-US" dirty="0"/>
          </a:p>
        </p:txBody>
      </p:sp>
    </p:spTree>
    <p:extLst>
      <p:ext uri="{BB962C8B-B14F-4D97-AF65-F5344CB8AC3E}">
        <p14:creationId xmlns:p14="http://schemas.microsoft.com/office/powerpoint/2010/main" val="3716951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80DC7-6A8B-EABF-734D-472ED77059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D8C178-86A6-F152-D80E-5AB0CA28DB99}"/>
              </a:ext>
            </a:extLst>
          </p:cNvPr>
          <p:cNvSpPr>
            <a:spLocks noGrp="1"/>
          </p:cNvSpPr>
          <p:nvPr>
            <p:ph type="title"/>
          </p:nvPr>
        </p:nvSpPr>
        <p:spPr>
          <a:xfrm>
            <a:off x="6531461" y="394931"/>
            <a:ext cx="3932237" cy="592494"/>
          </a:xfrm>
        </p:spPr>
        <p:txBody>
          <a:bodyPr>
            <a:noAutofit/>
          </a:bodyPr>
          <a:lstStyle/>
          <a:p>
            <a:r>
              <a:rPr lang="en-US" sz="2000" b="0" i="1" dirty="0">
                <a:solidFill>
                  <a:srgbClr val="151515"/>
                </a:solidFill>
                <a:effectLst/>
                <a:latin typeface="Noto Sans Armenian"/>
              </a:rPr>
              <a:t>         </a:t>
            </a:r>
            <a:r>
              <a:rPr lang="hy-AM" sz="2000" b="0" i="1" dirty="0">
                <a:solidFill>
                  <a:srgbClr val="151515"/>
                </a:solidFill>
                <a:effectLst/>
                <a:latin typeface="Noto Sans Armenian"/>
              </a:rPr>
              <a:t>Սանդերք, բուրդ գզելու, </a:t>
            </a:r>
            <a:r>
              <a:rPr lang="en-US" sz="2000" b="0" i="1" dirty="0">
                <a:solidFill>
                  <a:srgbClr val="151515"/>
                </a:solidFill>
                <a:effectLst/>
                <a:latin typeface="Noto Sans Armenian"/>
              </a:rPr>
              <a:t>   </a:t>
            </a:r>
            <a:br>
              <a:rPr lang="en-US" sz="2000" b="0" i="1" dirty="0">
                <a:solidFill>
                  <a:srgbClr val="151515"/>
                </a:solidFill>
                <a:effectLst/>
                <a:latin typeface="Noto Sans Armenian"/>
              </a:rPr>
            </a:br>
            <a:r>
              <a:rPr lang="en-US" sz="2000" b="0" i="1" dirty="0">
                <a:solidFill>
                  <a:srgbClr val="151515"/>
                </a:solidFill>
                <a:effectLst/>
                <a:latin typeface="Noto Sans Armenian"/>
              </a:rPr>
              <a:t>         </a:t>
            </a:r>
            <a:r>
              <a:rPr lang="hy-AM" sz="2000" b="0" i="1" dirty="0">
                <a:solidFill>
                  <a:srgbClr val="151515"/>
                </a:solidFill>
                <a:effectLst/>
                <a:latin typeface="Noto Sans Armenian"/>
              </a:rPr>
              <a:t>փափկացնելու գործիք</a:t>
            </a:r>
            <a:endParaRPr lang="en-US" sz="2000" dirty="0"/>
          </a:p>
        </p:txBody>
      </p:sp>
      <p:pic>
        <p:nvPicPr>
          <p:cNvPr id="6" name="Picture Placeholder 5">
            <a:extLst>
              <a:ext uri="{FF2B5EF4-FFF2-40B4-BE49-F238E27FC236}">
                <a16:creationId xmlns:a16="http://schemas.microsoft.com/office/drawing/2014/main" id="{DDFA598E-DE90-8A11-6D4B-EDA58A3F781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785" r="7785"/>
          <a:stretch>
            <a:fillRect/>
          </a:stretch>
        </p:blipFill>
        <p:spPr>
          <a:xfrm>
            <a:off x="6447452" y="987425"/>
            <a:ext cx="4907935" cy="4873625"/>
          </a:xfrm>
        </p:spPr>
      </p:pic>
      <p:sp>
        <p:nvSpPr>
          <p:cNvPr id="4" name="Text Placeholder 3">
            <a:extLst>
              <a:ext uri="{FF2B5EF4-FFF2-40B4-BE49-F238E27FC236}">
                <a16:creationId xmlns:a16="http://schemas.microsoft.com/office/drawing/2014/main" id="{E801A3CC-FE91-9E82-FF24-21E2F4F98253}"/>
              </a:ext>
            </a:extLst>
          </p:cNvPr>
          <p:cNvSpPr>
            <a:spLocks noGrp="1"/>
          </p:cNvSpPr>
          <p:nvPr>
            <p:ph type="body" sz="half" idx="2"/>
          </p:nvPr>
        </p:nvSpPr>
        <p:spPr/>
        <p:txBody>
          <a:bodyPr/>
          <a:lstStyle/>
          <a:p>
            <a:endParaRPr lang="en-US" dirty="0"/>
          </a:p>
        </p:txBody>
      </p:sp>
      <p:pic>
        <p:nvPicPr>
          <p:cNvPr id="8" name="Picture 7">
            <a:extLst>
              <a:ext uri="{FF2B5EF4-FFF2-40B4-BE49-F238E27FC236}">
                <a16:creationId xmlns:a16="http://schemas.microsoft.com/office/drawing/2014/main" id="{AA974B2A-01AF-DBC6-63B7-E88DB8E4C8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613" y="987424"/>
            <a:ext cx="4981575" cy="5108575"/>
          </a:xfrm>
          <a:prstGeom prst="rect">
            <a:avLst/>
          </a:prstGeom>
        </p:spPr>
      </p:pic>
    </p:spTree>
    <p:extLst>
      <p:ext uri="{BB962C8B-B14F-4D97-AF65-F5344CB8AC3E}">
        <p14:creationId xmlns:p14="http://schemas.microsoft.com/office/powerpoint/2010/main" val="3880480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91F50-3CEE-608C-8031-05F0DD7EFD10}"/>
              </a:ext>
            </a:extLst>
          </p:cNvPr>
          <p:cNvSpPr>
            <a:spLocks noGrp="1"/>
          </p:cNvSpPr>
          <p:nvPr>
            <p:ph type="title"/>
          </p:nvPr>
        </p:nvSpPr>
        <p:spPr/>
        <p:txBody>
          <a:bodyPr>
            <a:normAutofit/>
          </a:bodyPr>
          <a:lstStyle/>
          <a:p>
            <a:r>
              <a:rPr lang="en-US" sz="2400" b="0" i="0" dirty="0">
                <a:solidFill>
                  <a:srgbClr val="151515"/>
                </a:solidFill>
                <a:effectLst/>
                <a:latin typeface="Noto Sans Armenian"/>
              </a:rPr>
              <a:t>Փ</a:t>
            </a:r>
            <a:r>
              <a:rPr lang="hy-AM" sz="2400" b="0" i="0" dirty="0">
                <a:solidFill>
                  <a:srgbClr val="151515"/>
                </a:solidFill>
                <a:effectLst/>
                <a:latin typeface="Noto Sans Armenian"/>
              </a:rPr>
              <a:t>այտե անիվն անընդհատ պտտվում է՝ բուրդը վերածելով թելի:</a:t>
            </a:r>
            <a:endParaRPr lang="en-US" sz="2400" dirty="0"/>
          </a:p>
        </p:txBody>
      </p:sp>
      <p:sp>
        <p:nvSpPr>
          <p:cNvPr id="3" name="Text Placeholder 2">
            <a:extLst>
              <a:ext uri="{FF2B5EF4-FFF2-40B4-BE49-F238E27FC236}">
                <a16:creationId xmlns:a16="http://schemas.microsoft.com/office/drawing/2014/main" id="{67FA6A53-A18F-1624-F28B-A8C9CCFF4A66}"/>
              </a:ext>
            </a:extLst>
          </p:cNvPr>
          <p:cNvSpPr>
            <a:spLocks noGrp="1"/>
          </p:cNvSpPr>
          <p:nvPr>
            <p:ph type="body" idx="1"/>
          </p:nvPr>
        </p:nvSpPr>
        <p:spPr/>
        <p:txBody>
          <a:bodyPr/>
          <a:lstStyle/>
          <a:p>
            <a:r>
              <a:rPr lang="hy-AM" b="0" i="1" dirty="0">
                <a:solidFill>
                  <a:srgbClr val="151515"/>
                </a:solidFill>
                <a:effectLst/>
                <a:latin typeface="Noto Sans Armenian"/>
              </a:rPr>
              <a:t>Թել մանելու գործիք՝ ճախարակ</a:t>
            </a:r>
            <a:endParaRPr lang="en-US" dirty="0"/>
          </a:p>
        </p:txBody>
      </p:sp>
      <p:pic>
        <p:nvPicPr>
          <p:cNvPr id="8" name="Content Placeholder 7">
            <a:extLst>
              <a:ext uri="{FF2B5EF4-FFF2-40B4-BE49-F238E27FC236}">
                <a16:creationId xmlns:a16="http://schemas.microsoft.com/office/drawing/2014/main" id="{A7864E11-3512-66D2-F00F-A7C5CE82586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9788" y="2619510"/>
            <a:ext cx="5157787" cy="3455717"/>
          </a:xfrm>
        </p:spPr>
      </p:pic>
      <p:sp>
        <p:nvSpPr>
          <p:cNvPr id="5" name="Text Placeholder 4">
            <a:extLst>
              <a:ext uri="{FF2B5EF4-FFF2-40B4-BE49-F238E27FC236}">
                <a16:creationId xmlns:a16="http://schemas.microsoft.com/office/drawing/2014/main" id="{89F4BEC8-68BE-FF77-E80F-C96724C6F18D}"/>
              </a:ext>
            </a:extLst>
          </p:cNvPr>
          <p:cNvSpPr>
            <a:spLocks noGrp="1"/>
          </p:cNvSpPr>
          <p:nvPr>
            <p:ph type="body" sz="quarter" idx="3"/>
          </p:nvPr>
        </p:nvSpPr>
        <p:spPr/>
        <p:txBody>
          <a:bodyPr/>
          <a:lstStyle/>
          <a:p>
            <a:r>
              <a:rPr lang="hy-AM" b="0" i="1" dirty="0">
                <a:solidFill>
                  <a:srgbClr val="151515"/>
                </a:solidFill>
                <a:effectLst/>
                <a:latin typeface="Noto Sans Armenian"/>
              </a:rPr>
              <a:t>Հայ կինը թել է մանում ճախարակով, Արցախ, Հայաստան</a:t>
            </a:r>
            <a:endParaRPr lang="en-US" dirty="0"/>
          </a:p>
        </p:txBody>
      </p:sp>
      <p:pic>
        <p:nvPicPr>
          <p:cNvPr id="10" name="Content Placeholder 9">
            <a:extLst>
              <a:ext uri="{FF2B5EF4-FFF2-40B4-BE49-F238E27FC236}">
                <a16:creationId xmlns:a16="http://schemas.microsoft.com/office/drawing/2014/main" id="{8732567F-FEA6-45C6-EE95-C8B37F4B99ED}"/>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431776" y="2505075"/>
            <a:ext cx="4664035" cy="3684588"/>
          </a:xfrm>
        </p:spPr>
      </p:pic>
    </p:spTree>
    <p:extLst>
      <p:ext uri="{BB962C8B-B14F-4D97-AF65-F5344CB8AC3E}">
        <p14:creationId xmlns:p14="http://schemas.microsoft.com/office/powerpoint/2010/main" val="3233788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7D6B2CE-8A51-8001-1A72-ABBBD5592FBF}"/>
              </a:ext>
            </a:extLst>
          </p:cNvPr>
          <p:cNvSpPr>
            <a:spLocks noGrp="1"/>
          </p:cNvSpPr>
          <p:nvPr>
            <p:ph type="body" idx="1"/>
          </p:nvPr>
        </p:nvSpPr>
        <p:spPr/>
        <p:txBody>
          <a:bodyPr>
            <a:normAutofit fontScale="92500"/>
          </a:bodyPr>
          <a:lstStyle/>
          <a:p>
            <a:r>
              <a:rPr lang="hy-AM" b="0" i="1" dirty="0">
                <a:solidFill>
                  <a:srgbClr val="151515"/>
                </a:solidFill>
                <a:effectLst/>
                <a:latin typeface="Noto Sans Armenian"/>
              </a:rPr>
              <a:t>Հայ կինը իլիկ է մանում, Հայաստան</a:t>
            </a:r>
            <a:endParaRPr lang="en-US" dirty="0"/>
          </a:p>
        </p:txBody>
      </p:sp>
      <p:pic>
        <p:nvPicPr>
          <p:cNvPr id="8" name="Content Placeholder 7">
            <a:extLst>
              <a:ext uri="{FF2B5EF4-FFF2-40B4-BE49-F238E27FC236}">
                <a16:creationId xmlns:a16="http://schemas.microsoft.com/office/drawing/2014/main" id="{7BD6DD63-4180-9EEE-5E5E-15738DD2CC98}"/>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671395" y="2505075"/>
            <a:ext cx="3077887" cy="3684588"/>
          </a:xfrm>
        </p:spPr>
      </p:pic>
      <p:sp>
        <p:nvSpPr>
          <p:cNvPr id="5" name="Text Placeholder 4">
            <a:extLst>
              <a:ext uri="{FF2B5EF4-FFF2-40B4-BE49-F238E27FC236}">
                <a16:creationId xmlns:a16="http://schemas.microsoft.com/office/drawing/2014/main" id="{0706A7C5-EF68-B336-9F18-643FC4899593}"/>
              </a:ext>
            </a:extLst>
          </p:cNvPr>
          <p:cNvSpPr>
            <a:spLocks noGrp="1"/>
          </p:cNvSpPr>
          <p:nvPr>
            <p:ph type="body" sz="quarter" idx="3"/>
          </p:nvPr>
        </p:nvSpPr>
        <p:spPr/>
        <p:txBody>
          <a:bodyPr>
            <a:normAutofit fontScale="92500"/>
          </a:bodyPr>
          <a:lstStyle/>
          <a:p>
            <a:r>
              <a:rPr lang="hy-AM" b="0" i="0" dirty="0">
                <a:solidFill>
                  <a:srgbClr val="151515"/>
                </a:solidFill>
                <a:effectLst/>
                <a:latin typeface="Noto Sans Armenian"/>
              </a:rPr>
              <a:t>Թելը ներկում են հատուկ կաթսաների մեջ՝ կրակի վրա՝ եռացող ջրի մեջ:</a:t>
            </a:r>
            <a:endParaRPr lang="en-US" dirty="0"/>
          </a:p>
        </p:txBody>
      </p:sp>
      <p:pic>
        <p:nvPicPr>
          <p:cNvPr id="10" name="Content Placeholder 9">
            <a:extLst>
              <a:ext uri="{FF2B5EF4-FFF2-40B4-BE49-F238E27FC236}">
                <a16:creationId xmlns:a16="http://schemas.microsoft.com/office/drawing/2014/main" id="{CA6C4F4F-19D8-255A-32E4-338FB4FDB976}"/>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354254" y="2505075"/>
            <a:ext cx="4819079" cy="3684588"/>
          </a:xfrm>
        </p:spPr>
      </p:pic>
    </p:spTree>
    <p:extLst>
      <p:ext uri="{BB962C8B-B14F-4D97-AF65-F5344CB8AC3E}">
        <p14:creationId xmlns:p14="http://schemas.microsoft.com/office/powerpoint/2010/main" val="2935188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D6F7F-E07C-F9F4-945D-78CB52872FE9}"/>
              </a:ext>
            </a:extLst>
          </p:cNvPr>
          <p:cNvSpPr>
            <a:spLocks noGrp="1"/>
          </p:cNvSpPr>
          <p:nvPr>
            <p:ph type="title"/>
          </p:nvPr>
        </p:nvSpPr>
        <p:spPr/>
        <p:txBody>
          <a:bodyPr>
            <a:normAutofit/>
          </a:bodyPr>
          <a:lstStyle/>
          <a:p>
            <a:r>
              <a:rPr lang="hy-AM" sz="1800" b="0" i="0" dirty="0">
                <a:solidFill>
                  <a:srgbClr val="151515"/>
                </a:solidFill>
                <a:effectLst/>
                <a:latin typeface="Noto Sans Armenian"/>
              </a:rPr>
              <a:t>Երբ որ դազգահի վրա կատարվում են նախապատրաստական աշխատանքները, սկսվում է գորգը գործելու բուն գործընթացը՝ թելը կապելով հանգույց առ հանգույց </a:t>
            </a:r>
            <a:r>
              <a:rPr lang="hy-AM" sz="2000" b="0" i="0" dirty="0">
                <a:solidFill>
                  <a:srgbClr val="151515"/>
                </a:solidFill>
                <a:effectLst/>
                <a:latin typeface="Noto Sans Armenian"/>
              </a:rPr>
              <a:t>ստեղծվում է գորգը:</a:t>
            </a:r>
            <a:endParaRPr lang="en-US" sz="2000" dirty="0"/>
          </a:p>
        </p:txBody>
      </p:sp>
      <p:sp>
        <p:nvSpPr>
          <p:cNvPr id="3" name="Text Placeholder 2">
            <a:extLst>
              <a:ext uri="{FF2B5EF4-FFF2-40B4-BE49-F238E27FC236}">
                <a16:creationId xmlns:a16="http://schemas.microsoft.com/office/drawing/2014/main" id="{88D6C437-B1C5-A361-DF6C-42AA277808C3}"/>
              </a:ext>
            </a:extLst>
          </p:cNvPr>
          <p:cNvSpPr>
            <a:spLocks noGrp="1"/>
          </p:cNvSpPr>
          <p:nvPr>
            <p:ph type="body" idx="1"/>
          </p:nvPr>
        </p:nvSpPr>
        <p:spPr/>
        <p:txBody>
          <a:bodyPr>
            <a:normAutofit fontScale="92500" lnSpcReduction="20000"/>
          </a:bodyPr>
          <a:lstStyle/>
          <a:p>
            <a:r>
              <a:rPr lang="hy-AM" b="0" i="1" dirty="0">
                <a:solidFill>
                  <a:srgbClr val="151515"/>
                </a:solidFill>
                <a:effectLst/>
                <a:latin typeface="Noto Sans Armenian"/>
              </a:rPr>
              <a:t>Գորգ գործելու հաստոցը՝ դազգահ կամ տորք</a:t>
            </a:r>
            <a:endParaRPr lang="en-US" dirty="0"/>
          </a:p>
        </p:txBody>
      </p:sp>
      <p:pic>
        <p:nvPicPr>
          <p:cNvPr id="8" name="Content Placeholder 7">
            <a:extLst>
              <a:ext uri="{FF2B5EF4-FFF2-40B4-BE49-F238E27FC236}">
                <a16:creationId xmlns:a16="http://schemas.microsoft.com/office/drawing/2014/main" id="{8CDC337D-214C-327A-2AE8-45FB49F91A8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55607" y="2505075"/>
            <a:ext cx="5126149" cy="3684588"/>
          </a:xfrm>
        </p:spPr>
      </p:pic>
      <p:sp>
        <p:nvSpPr>
          <p:cNvPr id="5" name="Text Placeholder 4">
            <a:extLst>
              <a:ext uri="{FF2B5EF4-FFF2-40B4-BE49-F238E27FC236}">
                <a16:creationId xmlns:a16="http://schemas.microsoft.com/office/drawing/2014/main" id="{298BC2B1-A3B6-D4A0-7761-C093E5EA5058}"/>
              </a:ext>
            </a:extLst>
          </p:cNvPr>
          <p:cNvSpPr>
            <a:spLocks noGrp="1"/>
          </p:cNvSpPr>
          <p:nvPr>
            <p:ph type="body" sz="quarter" idx="3"/>
          </p:nvPr>
        </p:nvSpPr>
        <p:spPr/>
        <p:txBody>
          <a:bodyPr>
            <a:normAutofit fontScale="92500" lnSpcReduction="20000"/>
          </a:bodyPr>
          <a:lstStyle/>
          <a:p>
            <a:r>
              <a:rPr lang="hy-AM" b="0" i="1" dirty="0">
                <a:solidFill>
                  <a:srgbClr val="151515"/>
                </a:solidFill>
                <a:effectLst/>
                <a:latin typeface="Noto Sans Armenian"/>
              </a:rPr>
              <a:t>Գորգ հյուսող կանայք. Փանոս Թերլեմեզեան: 1913 թ. Յուղ, կտավ: «</a:t>
            </a:r>
            <a:r>
              <a:rPr lang="en-US" b="0" i="1" dirty="0" err="1">
                <a:solidFill>
                  <a:srgbClr val="151515"/>
                </a:solidFill>
                <a:effectLst/>
                <a:latin typeface="Noto Sans Armenian"/>
              </a:rPr>
              <a:t>Musee</a:t>
            </a:r>
            <a:r>
              <a:rPr lang="en-US" b="0" i="1" dirty="0">
                <a:solidFill>
                  <a:srgbClr val="151515"/>
                </a:solidFill>
                <a:effectLst/>
                <a:latin typeface="Noto Sans Armenian"/>
              </a:rPr>
              <a:t> </a:t>
            </a:r>
            <a:r>
              <a:rPr lang="en-US" b="0" i="1" dirty="0" err="1">
                <a:solidFill>
                  <a:srgbClr val="151515"/>
                </a:solidFill>
                <a:effectLst/>
                <a:latin typeface="Noto Sans Armenian"/>
              </a:rPr>
              <a:t>Armenien</a:t>
            </a:r>
            <a:r>
              <a:rPr lang="en-US" b="0" i="1" dirty="0">
                <a:solidFill>
                  <a:srgbClr val="151515"/>
                </a:solidFill>
                <a:effectLst/>
                <a:latin typeface="Noto Sans Armenian"/>
              </a:rPr>
              <a:t>» </a:t>
            </a:r>
            <a:r>
              <a:rPr lang="hy-AM" b="0" i="1" dirty="0">
                <a:solidFill>
                  <a:srgbClr val="151515"/>
                </a:solidFill>
                <a:effectLst/>
                <a:latin typeface="Noto Sans Armenian"/>
              </a:rPr>
              <a:t>թանգարան, Փարիզ:</a:t>
            </a:r>
            <a:endParaRPr lang="en-US" dirty="0"/>
          </a:p>
        </p:txBody>
      </p:sp>
      <p:pic>
        <p:nvPicPr>
          <p:cNvPr id="10" name="Content Placeholder 9">
            <a:extLst>
              <a:ext uri="{FF2B5EF4-FFF2-40B4-BE49-F238E27FC236}">
                <a16:creationId xmlns:a16="http://schemas.microsoft.com/office/drawing/2014/main" id="{BE19D848-0FD6-2066-4EB4-22AEA650E287}"/>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205854" y="2505075"/>
            <a:ext cx="3115879" cy="3684588"/>
          </a:xfrm>
        </p:spPr>
      </p:pic>
    </p:spTree>
    <p:extLst>
      <p:ext uri="{BB962C8B-B14F-4D97-AF65-F5344CB8AC3E}">
        <p14:creationId xmlns:p14="http://schemas.microsoft.com/office/powerpoint/2010/main" val="2091466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71ADA-F6F8-DC2C-17AF-865FBF478957}"/>
              </a:ext>
            </a:extLst>
          </p:cNvPr>
          <p:cNvSpPr>
            <a:spLocks noGrp="1"/>
          </p:cNvSpPr>
          <p:nvPr>
            <p:ph type="title"/>
          </p:nvPr>
        </p:nvSpPr>
        <p:spPr>
          <a:xfrm>
            <a:off x="838200" y="93306"/>
            <a:ext cx="10515600" cy="1732319"/>
          </a:xfrm>
        </p:spPr>
        <p:txBody>
          <a:bodyPr>
            <a:normAutofit fontScale="90000"/>
          </a:bodyPr>
          <a:lstStyle/>
          <a:p>
            <a:pPr>
              <a:lnSpc>
                <a:spcPts val="1950"/>
              </a:lnSpc>
              <a:spcAft>
                <a:spcPts val="1125"/>
              </a:spcAft>
            </a:pPr>
            <a:r>
              <a:rPr lang="hy-AM" sz="1800" b="0" i="0" dirty="0">
                <a:solidFill>
                  <a:srgbClr val="151515"/>
                </a:solidFill>
                <a:effectLst/>
                <a:latin typeface="Noto Sans Armenian"/>
              </a:rPr>
              <a:t>Կա հետաքրքիր մի ավանդույթ․ գորգ գործելու ընթացքում գորգագործները սովորաբար երգում են, չէ՞ որ այն շատ երկար է տևում՝ ամիսներ, հաճախ նաև տարիներ: Եվ չպետք է ձանձրանալ, պետք է երգել, խոսել գորգի հետ, օրհնանքներ ասել:</a:t>
            </a:r>
            <a:br>
              <a:rPr lang="hy-AM" sz="1800" b="0" i="0" dirty="0">
                <a:solidFill>
                  <a:srgbClr val="151515"/>
                </a:solidFill>
                <a:effectLst/>
                <a:latin typeface="Noto Sans Armenian"/>
              </a:rPr>
            </a:br>
            <a:r>
              <a:rPr lang="hy-AM" sz="1800" b="0" i="0" dirty="0">
                <a:solidFill>
                  <a:srgbClr val="151515"/>
                </a:solidFill>
                <a:effectLst/>
                <a:latin typeface="Noto Sans Armenian"/>
              </a:rPr>
              <a:t>Իսկ երբ ավարտվում է գորգը, այն դազգահից կտրելը տոնակատարություն է: Ամիսների աշխատանքն ամբողջանում է: Կտրվում է գորգը, փռվում գետնին: Կանայք կոնֆետներ և այլ քաղցրավենիք են նետում գորգի վրա և շնորհակալական խոսքեր շռայլում այն ստեղծողին:</a:t>
            </a:r>
            <a:br>
              <a:rPr lang="hy-AM" sz="1000" b="0" i="0" dirty="0">
                <a:solidFill>
                  <a:srgbClr val="151515"/>
                </a:solidFill>
                <a:effectLst/>
                <a:latin typeface="Noto Sans Armenian"/>
              </a:rPr>
            </a:br>
            <a:endParaRPr lang="en-US" sz="2000" dirty="0"/>
          </a:p>
        </p:txBody>
      </p:sp>
      <p:pic>
        <p:nvPicPr>
          <p:cNvPr id="6" name="Content Placeholder 5">
            <a:extLst>
              <a:ext uri="{FF2B5EF4-FFF2-40B4-BE49-F238E27FC236}">
                <a16:creationId xmlns:a16="http://schemas.microsoft.com/office/drawing/2014/main" id="{8FF90131-AFF9-730B-391A-80BAD65C7FB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97248" y="1825625"/>
            <a:ext cx="3263503" cy="4351338"/>
          </a:xfrm>
        </p:spPr>
      </p:pic>
      <p:pic>
        <p:nvPicPr>
          <p:cNvPr id="8" name="Content Placeholder 7">
            <a:extLst>
              <a:ext uri="{FF2B5EF4-FFF2-40B4-BE49-F238E27FC236}">
                <a16:creationId xmlns:a16="http://schemas.microsoft.com/office/drawing/2014/main" id="{C6CF5F00-6282-A8BE-B87E-31B7EC8A47C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214018" y="1825625"/>
            <a:ext cx="3097963" cy="4351338"/>
          </a:xfrm>
        </p:spPr>
      </p:pic>
    </p:spTree>
    <p:extLst>
      <p:ext uri="{BB962C8B-B14F-4D97-AF65-F5344CB8AC3E}">
        <p14:creationId xmlns:p14="http://schemas.microsoft.com/office/powerpoint/2010/main" val="27892848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834</Words>
  <Application>Microsoft Office PowerPoint</Application>
  <PresentationFormat>Widescreen</PresentationFormat>
  <Paragraphs>40</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Noto Sans Armenian</vt:lpstr>
      <vt:lpstr>Office Theme</vt:lpstr>
      <vt:lpstr>  Եվա Դանիելյան Նյութի աղբյուրը՝ https://artsakhcarpet.com/ Հայկական գորգեր</vt:lpstr>
      <vt:lpstr>PowerPoint Presentation</vt:lpstr>
      <vt:lpstr>                Հայ կինը իր գործած գորգի հետ, դազգահի մոտ, 1930 թ․,                                        Հայ գորգավաճառներ, 1902-1903 թթ․ Շտուտգարդ, Գերմանիա:                    ք․ Գորիս, Սյունիք, Հայաստան</vt:lpstr>
      <vt:lpstr>   Որդան կարմիր</vt:lpstr>
      <vt:lpstr>Հայկական Վիշապագորգ, 17-րդ               դար:</vt:lpstr>
      <vt:lpstr>«Ոչխարների խուզում»,  կտավ, Թոմ Ռոբերտս, 1890 թ</vt:lpstr>
      <vt:lpstr>                   Թել ստանալու մշակույթ</vt:lpstr>
      <vt:lpstr>         Սանդերք, բուրդ գզելու,              փափկացնելու գործիք</vt:lpstr>
      <vt:lpstr>Փայտե անիվն անընդհատ պտտվում է՝ բուրդը վերածելով թելի:</vt:lpstr>
      <vt:lpstr>PowerPoint Presentation</vt:lpstr>
      <vt:lpstr>Երբ որ դազգահի վրա կատարվում են նախապատրաստական աշխատանքները, սկսվում է գորգը գործելու բուն գործընթացը՝ թելը կապելով հանգույց առ հանգույց ստեղծվում է գորգը:</vt:lpstr>
      <vt:lpstr>Կա հետաքրքիր մի ավանդույթ․ գորգ գործելու ընթացքում գորգագործները սովորաբար երգում են, չէ՞ որ այն շատ երկար է տևում՝ ամիսներ, հաճախ նաև տարիներ: Եվ չպետք է ձանձրանալ, պետք է երգել, խոսել գորգի հետ, օրհնանքներ ասել: Իսկ երբ ավարտվում է գորգը, այն դազգահից կտրելը տոնակատարություն է: Ամիսների աշխատանքն ամբողջանում է: Կտրվում է գորգը, փռվում գետնին: Կանայք կոնֆետներ և այլ քաղցրավենիք են նետում գորգի վրա և շնորհակալական խոսքեր շռայլում այն ստեղծողին: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Դանիելյան Եվա Ակսելի</dc:creator>
  <cp:lastModifiedBy>Դանիելյան Եվա Ակսելի</cp:lastModifiedBy>
  <cp:revision>1</cp:revision>
  <dcterms:created xsi:type="dcterms:W3CDTF">2025-01-12T10:10:17Z</dcterms:created>
  <dcterms:modified xsi:type="dcterms:W3CDTF">2025-01-12T10:46:25Z</dcterms:modified>
</cp:coreProperties>
</file>