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0" r:id="rId5"/>
    <p:sldId id="259" r:id="rId6"/>
    <p:sldId id="261" r:id="rId7"/>
    <p:sldId id="263" r:id="rId8"/>
    <p:sldId id="264" r:id="rId9"/>
    <p:sldId id="262" r:id="rId10"/>
    <p:sldId id="265" r:id="rId11"/>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8" d="100"/>
          <a:sy n="78" d="100"/>
        </p:scale>
        <p:origin x="878"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369D8EA-3864-F5E8-C9C6-AF12346FB824}"/>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7BB31ACD-621A-7814-74D3-310142FDEB6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0B3BE907-6B2E-8052-610A-A09D2619D07D}"/>
              </a:ext>
            </a:extLst>
          </p:cNvPr>
          <p:cNvSpPr>
            <a:spLocks noGrp="1"/>
          </p:cNvSpPr>
          <p:nvPr>
            <p:ph type="dt" sz="half" idx="10"/>
          </p:nvPr>
        </p:nvSpPr>
        <p:spPr/>
        <p:txBody>
          <a:bodyPr/>
          <a:lstStyle/>
          <a:p>
            <a:fld id="{E4CCF1A9-7ED9-474B-8ACE-4FF125AADCA6}" type="datetimeFigureOut">
              <a:rPr lang="ru-RU" smtClean="0"/>
              <a:t>18.01.2025</a:t>
            </a:fld>
            <a:endParaRPr lang="ru-RU"/>
          </a:p>
        </p:txBody>
      </p:sp>
      <p:sp>
        <p:nvSpPr>
          <p:cNvPr id="5" name="Нижний колонтитул 4">
            <a:extLst>
              <a:ext uri="{FF2B5EF4-FFF2-40B4-BE49-F238E27FC236}">
                <a16:creationId xmlns:a16="http://schemas.microsoft.com/office/drawing/2014/main" id="{F47A1142-B124-7D2E-EC93-773C5A814C14}"/>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10FB8DF9-D910-623E-D27D-16780603E94F}"/>
              </a:ext>
            </a:extLst>
          </p:cNvPr>
          <p:cNvSpPr>
            <a:spLocks noGrp="1"/>
          </p:cNvSpPr>
          <p:nvPr>
            <p:ph type="sldNum" sz="quarter" idx="12"/>
          </p:nvPr>
        </p:nvSpPr>
        <p:spPr/>
        <p:txBody>
          <a:bodyPr/>
          <a:lstStyle/>
          <a:p>
            <a:fld id="{1350CAA3-0813-4EB3-9D0D-F2E260F3B1A1}" type="slidenum">
              <a:rPr lang="ru-RU" smtClean="0"/>
              <a:t>‹#›</a:t>
            </a:fld>
            <a:endParaRPr lang="ru-RU"/>
          </a:p>
        </p:txBody>
      </p:sp>
    </p:spTree>
    <p:extLst>
      <p:ext uri="{BB962C8B-B14F-4D97-AF65-F5344CB8AC3E}">
        <p14:creationId xmlns:p14="http://schemas.microsoft.com/office/powerpoint/2010/main" val="11224909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29A98EA-0D8A-87B4-7911-05143DFD7231}"/>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3B5A19D7-6C3A-3FFB-F6D3-D816C5AECE7B}"/>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11AF9ED3-7F08-825B-6F9C-BFBE51C739FA}"/>
              </a:ext>
            </a:extLst>
          </p:cNvPr>
          <p:cNvSpPr>
            <a:spLocks noGrp="1"/>
          </p:cNvSpPr>
          <p:nvPr>
            <p:ph type="dt" sz="half" idx="10"/>
          </p:nvPr>
        </p:nvSpPr>
        <p:spPr/>
        <p:txBody>
          <a:bodyPr/>
          <a:lstStyle/>
          <a:p>
            <a:fld id="{E4CCF1A9-7ED9-474B-8ACE-4FF125AADCA6}" type="datetimeFigureOut">
              <a:rPr lang="ru-RU" smtClean="0"/>
              <a:t>18.01.2025</a:t>
            </a:fld>
            <a:endParaRPr lang="ru-RU"/>
          </a:p>
        </p:txBody>
      </p:sp>
      <p:sp>
        <p:nvSpPr>
          <p:cNvPr id="5" name="Нижний колонтитул 4">
            <a:extLst>
              <a:ext uri="{FF2B5EF4-FFF2-40B4-BE49-F238E27FC236}">
                <a16:creationId xmlns:a16="http://schemas.microsoft.com/office/drawing/2014/main" id="{98976CE1-B7E1-8B1C-2665-6C07D26337A0}"/>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A8DEEBB6-1572-C4C8-0698-2E8E38AFF528}"/>
              </a:ext>
            </a:extLst>
          </p:cNvPr>
          <p:cNvSpPr>
            <a:spLocks noGrp="1"/>
          </p:cNvSpPr>
          <p:nvPr>
            <p:ph type="sldNum" sz="quarter" idx="12"/>
          </p:nvPr>
        </p:nvSpPr>
        <p:spPr/>
        <p:txBody>
          <a:bodyPr/>
          <a:lstStyle/>
          <a:p>
            <a:fld id="{1350CAA3-0813-4EB3-9D0D-F2E260F3B1A1}" type="slidenum">
              <a:rPr lang="ru-RU" smtClean="0"/>
              <a:t>‹#›</a:t>
            </a:fld>
            <a:endParaRPr lang="ru-RU"/>
          </a:p>
        </p:txBody>
      </p:sp>
    </p:spTree>
    <p:extLst>
      <p:ext uri="{BB962C8B-B14F-4D97-AF65-F5344CB8AC3E}">
        <p14:creationId xmlns:p14="http://schemas.microsoft.com/office/powerpoint/2010/main" val="2646508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FD83210-AED9-6F8C-1281-420FF21CEF57}"/>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EFA53F92-FCC7-6400-7259-8A402DF0800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83E794AD-9FE4-7959-78A7-600A85AA73C3}"/>
              </a:ext>
            </a:extLst>
          </p:cNvPr>
          <p:cNvSpPr>
            <a:spLocks noGrp="1"/>
          </p:cNvSpPr>
          <p:nvPr>
            <p:ph type="dt" sz="half" idx="10"/>
          </p:nvPr>
        </p:nvSpPr>
        <p:spPr/>
        <p:txBody>
          <a:bodyPr/>
          <a:lstStyle/>
          <a:p>
            <a:fld id="{E4CCF1A9-7ED9-474B-8ACE-4FF125AADCA6}" type="datetimeFigureOut">
              <a:rPr lang="ru-RU" smtClean="0"/>
              <a:t>18.01.2025</a:t>
            </a:fld>
            <a:endParaRPr lang="ru-RU"/>
          </a:p>
        </p:txBody>
      </p:sp>
      <p:sp>
        <p:nvSpPr>
          <p:cNvPr id="5" name="Нижний колонтитул 4">
            <a:extLst>
              <a:ext uri="{FF2B5EF4-FFF2-40B4-BE49-F238E27FC236}">
                <a16:creationId xmlns:a16="http://schemas.microsoft.com/office/drawing/2014/main" id="{A41D1E25-CD76-84C7-8314-EABE31B05CB0}"/>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D77D2166-5681-738F-5605-0FFEC261E6C1}"/>
              </a:ext>
            </a:extLst>
          </p:cNvPr>
          <p:cNvSpPr>
            <a:spLocks noGrp="1"/>
          </p:cNvSpPr>
          <p:nvPr>
            <p:ph type="sldNum" sz="quarter" idx="12"/>
          </p:nvPr>
        </p:nvSpPr>
        <p:spPr/>
        <p:txBody>
          <a:bodyPr/>
          <a:lstStyle/>
          <a:p>
            <a:fld id="{1350CAA3-0813-4EB3-9D0D-F2E260F3B1A1}" type="slidenum">
              <a:rPr lang="ru-RU" smtClean="0"/>
              <a:t>‹#›</a:t>
            </a:fld>
            <a:endParaRPr lang="ru-RU"/>
          </a:p>
        </p:txBody>
      </p:sp>
    </p:spTree>
    <p:extLst>
      <p:ext uri="{BB962C8B-B14F-4D97-AF65-F5344CB8AC3E}">
        <p14:creationId xmlns:p14="http://schemas.microsoft.com/office/powerpoint/2010/main" val="28311364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15CB62A-4B24-DC98-DEAC-C892808CF383}"/>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8DE20ADA-87E4-3B5B-32BE-B7CF38297E44}"/>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24F21766-C42B-FC21-2AAA-0AC3356CD71B}"/>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C54910C8-013F-31F7-6F8F-2249E82EB20A}"/>
              </a:ext>
            </a:extLst>
          </p:cNvPr>
          <p:cNvSpPr>
            <a:spLocks noGrp="1"/>
          </p:cNvSpPr>
          <p:nvPr>
            <p:ph type="dt" sz="half" idx="10"/>
          </p:nvPr>
        </p:nvSpPr>
        <p:spPr/>
        <p:txBody>
          <a:bodyPr/>
          <a:lstStyle/>
          <a:p>
            <a:fld id="{E4CCF1A9-7ED9-474B-8ACE-4FF125AADCA6}" type="datetimeFigureOut">
              <a:rPr lang="ru-RU" smtClean="0"/>
              <a:t>18.01.2025</a:t>
            </a:fld>
            <a:endParaRPr lang="ru-RU"/>
          </a:p>
        </p:txBody>
      </p:sp>
      <p:sp>
        <p:nvSpPr>
          <p:cNvPr id="6" name="Нижний колонтитул 5">
            <a:extLst>
              <a:ext uri="{FF2B5EF4-FFF2-40B4-BE49-F238E27FC236}">
                <a16:creationId xmlns:a16="http://schemas.microsoft.com/office/drawing/2014/main" id="{C3BD87CE-183C-657B-6D80-8DA0FD956B8C}"/>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2C534BD7-BBED-A9C0-6D26-0404E764319E}"/>
              </a:ext>
            </a:extLst>
          </p:cNvPr>
          <p:cNvSpPr>
            <a:spLocks noGrp="1"/>
          </p:cNvSpPr>
          <p:nvPr>
            <p:ph type="sldNum" sz="quarter" idx="12"/>
          </p:nvPr>
        </p:nvSpPr>
        <p:spPr/>
        <p:txBody>
          <a:bodyPr/>
          <a:lstStyle/>
          <a:p>
            <a:fld id="{1350CAA3-0813-4EB3-9D0D-F2E260F3B1A1}" type="slidenum">
              <a:rPr lang="ru-RU" smtClean="0"/>
              <a:t>‹#›</a:t>
            </a:fld>
            <a:endParaRPr lang="ru-RU"/>
          </a:p>
        </p:txBody>
      </p:sp>
    </p:spTree>
    <p:extLst>
      <p:ext uri="{BB962C8B-B14F-4D97-AF65-F5344CB8AC3E}">
        <p14:creationId xmlns:p14="http://schemas.microsoft.com/office/powerpoint/2010/main" val="42074626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C60EF45-96F8-A90D-F34D-2236B79BDE38}"/>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C635800C-3E8F-5149-1DD5-28DED74169B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9EC9152E-9471-6D85-21D5-11335B85D8DD}"/>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F4570F42-46D0-7ED3-E609-E4A81303039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C660860C-FDF9-EA35-B0FF-0AA3FB81477A}"/>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23A36835-172D-58BC-625B-2941C0C73954}"/>
              </a:ext>
            </a:extLst>
          </p:cNvPr>
          <p:cNvSpPr>
            <a:spLocks noGrp="1"/>
          </p:cNvSpPr>
          <p:nvPr>
            <p:ph type="dt" sz="half" idx="10"/>
          </p:nvPr>
        </p:nvSpPr>
        <p:spPr/>
        <p:txBody>
          <a:bodyPr/>
          <a:lstStyle/>
          <a:p>
            <a:fld id="{E4CCF1A9-7ED9-474B-8ACE-4FF125AADCA6}" type="datetimeFigureOut">
              <a:rPr lang="ru-RU" smtClean="0"/>
              <a:t>18.01.2025</a:t>
            </a:fld>
            <a:endParaRPr lang="ru-RU"/>
          </a:p>
        </p:txBody>
      </p:sp>
      <p:sp>
        <p:nvSpPr>
          <p:cNvPr id="8" name="Нижний колонтитул 7">
            <a:extLst>
              <a:ext uri="{FF2B5EF4-FFF2-40B4-BE49-F238E27FC236}">
                <a16:creationId xmlns:a16="http://schemas.microsoft.com/office/drawing/2014/main" id="{3CE63C75-E3DE-05E0-8F84-7EC348D7DB97}"/>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8A7F8EEC-1A31-693B-0F83-D0570051A9B2}"/>
              </a:ext>
            </a:extLst>
          </p:cNvPr>
          <p:cNvSpPr>
            <a:spLocks noGrp="1"/>
          </p:cNvSpPr>
          <p:nvPr>
            <p:ph type="sldNum" sz="quarter" idx="12"/>
          </p:nvPr>
        </p:nvSpPr>
        <p:spPr/>
        <p:txBody>
          <a:bodyPr/>
          <a:lstStyle/>
          <a:p>
            <a:fld id="{1350CAA3-0813-4EB3-9D0D-F2E260F3B1A1}" type="slidenum">
              <a:rPr lang="ru-RU" smtClean="0"/>
              <a:t>‹#›</a:t>
            </a:fld>
            <a:endParaRPr lang="ru-RU"/>
          </a:p>
        </p:txBody>
      </p:sp>
    </p:spTree>
    <p:extLst>
      <p:ext uri="{BB962C8B-B14F-4D97-AF65-F5344CB8AC3E}">
        <p14:creationId xmlns:p14="http://schemas.microsoft.com/office/powerpoint/2010/main" val="10760676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3B299F9-1138-5401-D828-341744C2388F}"/>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BE1AEC58-6117-5DE9-7579-CC7E800D5A2D}"/>
              </a:ext>
            </a:extLst>
          </p:cNvPr>
          <p:cNvSpPr>
            <a:spLocks noGrp="1"/>
          </p:cNvSpPr>
          <p:nvPr>
            <p:ph type="dt" sz="half" idx="10"/>
          </p:nvPr>
        </p:nvSpPr>
        <p:spPr/>
        <p:txBody>
          <a:bodyPr/>
          <a:lstStyle/>
          <a:p>
            <a:fld id="{E4CCF1A9-7ED9-474B-8ACE-4FF125AADCA6}" type="datetimeFigureOut">
              <a:rPr lang="ru-RU" smtClean="0"/>
              <a:t>18.01.2025</a:t>
            </a:fld>
            <a:endParaRPr lang="ru-RU"/>
          </a:p>
        </p:txBody>
      </p:sp>
      <p:sp>
        <p:nvSpPr>
          <p:cNvPr id="4" name="Нижний колонтитул 3">
            <a:extLst>
              <a:ext uri="{FF2B5EF4-FFF2-40B4-BE49-F238E27FC236}">
                <a16:creationId xmlns:a16="http://schemas.microsoft.com/office/drawing/2014/main" id="{A1BC9208-BBDF-16F9-1230-881331EFB8B8}"/>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F4A86E04-630F-4199-369E-3B79AB5A0538}"/>
              </a:ext>
            </a:extLst>
          </p:cNvPr>
          <p:cNvSpPr>
            <a:spLocks noGrp="1"/>
          </p:cNvSpPr>
          <p:nvPr>
            <p:ph type="sldNum" sz="quarter" idx="12"/>
          </p:nvPr>
        </p:nvSpPr>
        <p:spPr/>
        <p:txBody>
          <a:bodyPr/>
          <a:lstStyle/>
          <a:p>
            <a:fld id="{1350CAA3-0813-4EB3-9D0D-F2E260F3B1A1}" type="slidenum">
              <a:rPr lang="ru-RU" smtClean="0"/>
              <a:t>‹#›</a:t>
            </a:fld>
            <a:endParaRPr lang="ru-RU"/>
          </a:p>
        </p:txBody>
      </p:sp>
    </p:spTree>
    <p:extLst>
      <p:ext uri="{BB962C8B-B14F-4D97-AF65-F5344CB8AC3E}">
        <p14:creationId xmlns:p14="http://schemas.microsoft.com/office/powerpoint/2010/main" val="3039681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3154C9D6-73B4-24F9-33DB-F2DC0166EAB0}"/>
              </a:ext>
            </a:extLst>
          </p:cNvPr>
          <p:cNvSpPr>
            <a:spLocks noGrp="1"/>
          </p:cNvSpPr>
          <p:nvPr>
            <p:ph type="dt" sz="half" idx="10"/>
          </p:nvPr>
        </p:nvSpPr>
        <p:spPr/>
        <p:txBody>
          <a:bodyPr/>
          <a:lstStyle/>
          <a:p>
            <a:fld id="{E4CCF1A9-7ED9-474B-8ACE-4FF125AADCA6}" type="datetimeFigureOut">
              <a:rPr lang="ru-RU" smtClean="0"/>
              <a:t>18.01.2025</a:t>
            </a:fld>
            <a:endParaRPr lang="ru-RU"/>
          </a:p>
        </p:txBody>
      </p:sp>
      <p:sp>
        <p:nvSpPr>
          <p:cNvPr id="3" name="Нижний колонтитул 2">
            <a:extLst>
              <a:ext uri="{FF2B5EF4-FFF2-40B4-BE49-F238E27FC236}">
                <a16:creationId xmlns:a16="http://schemas.microsoft.com/office/drawing/2014/main" id="{E0D48DFE-46EA-9E1F-63E7-67BA105E682F}"/>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D71F0F0D-6807-3588-4723-CF9895016C98}"/>
              </a:ext>
            </a:extLst>
          </p:cNvPr>
          <p:cNvSpPr>
            <a:spLocks noGrp="1"/>
          </p:cNvSpPr>
          <p:nvPr>
            <p:ph type="sldNum" sz="quarter" idx="12"/>
          </p:nvPr>
        </p:nvSpPr>
        <p:spPr/>
        <p:txBody>
          <a:bodyPr/>
          <a:lstStyle/>
          <a:p>
            <a:fld id="{1350CAA3-0813-4EB3-9D0D-F2E260F3B1A1}" type="slidenum">
              <a:rPr lang="ru-RU" smtClean="0"/>
              <a:t>‹#›</a:t>
            </a:fld>
            <a:endParaRPr lang="ru-RU"/>
          </a:p>
        </p:txBody>
      </p:sp>
    </p:spTree>
    <p:extLst>
      <p:ext uri="{BB962C8B-B14F-4D97-AF65-F5344CB8AC3E}">
        <p14:creationId xmlns:p14="http://schemas.microsoft.com/office/powerpoint/2010/main" val="12899538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B38BD7-1386-9825-5C3E-3F4B1F5AEBA2}"/>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468E498B-0FA7-4831-18F0-936B7DC4787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D790016C-317A-C7BF-7FDF-9969E77E8B2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B262F4B3-B39C-DDEF-A671-EE4F967C6B7D}"/>
              </a:ext>
            </a:extLst>
          </p:cNvPr>
          <p:cNvSpPr>
            <a:spLocks noGrp="1"/>
          </p:cNvSpPr>
          <p:nvPr>
            <p:ph type="dt" sz="half" idx="10"/>
          </p:nvPr>
        </p:nvSpPr>
        <p:spPr/>
        <p:txBody>
          <a:bodyPr/>
          <a:lstStyle/>
          <a:p>
            <a:fld id="{E4CCF1A9-7ED9-474B-8ACE-4FF125AADCA6}" type="datetimeFigureOut">
              <a:rPr lang="ru-RU" smtClean="0"/>
              <a:t>18.01.2025</a:t>
            </a:fld>
            <a:endParaRPr lang="ru-RU"/>
          </a:p>
        </p:txBody>
      </p:sp>
      <p:sp>
        <p:nvSpPr>
          <p:cNvPr id="6" name="Нижний колонтитул 5">
            <a:extLst>
              <a:ext uri="{FF2B5EF4-FFF2-40B4-BE49-F238E27FC236}">
                <a16:creationId xmlns:a16="http://schemas.microsoft.com/office/drawing/2014/main" id="{0A3BFD94-57F9-4F38-2B68-4A321B19E881}"/>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05BD7810-8F4F-DF44-5CB1-A3086D279BD3}"/>
              </a:ext>
            </a:extLst>
          </p:cNvPr>
          <p:cNvSpPr>
            <a:spLocks noGrp="1"/>
          </p:cNvSpPr>
          <p:nvPr>
            <p:ph type="sldNum" sz="quarter" idx="12"/>
          </p:nvPr>
        </p:nvSpPr>
        <p:spPr/>
        <p:txBody>
          <a:bodyPr/>
          <a:lstStyle/>
          <a:p>
            <a:fld id="{1350CAA3-0813-4EB3-9D0D-F2E260F3B1A1}" type="slidenum">
              <a:rPr lang="ru-RU" smtClean="0"/>
              <a:t>‹#›</a:t>
            </a:fld>
            <a:endParaRPr lang="ru-RU"/>
          </a:p>
        </p:txBody>
      </p:sp>
    </p:spTree>
    <p:extLst>
      <p:ext uri="{BB962C8B-B14F-4D97-AF65-F5344CB8AC3E}">
        <p14:creationId xmlns:p14="http://schemas.microsoft.com/office/powerpoint/2010/main" val="32653081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35B7256-EF06-607D-83F9-894A18C60D26}"/>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50B416E0-82D2-5258-FEBD-00B7C0F393A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FDA86711-FE93-536C-FEDB-93663F332FF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5A6E53EA-EB7D-BCC1-079E-B96DE2F0CA4C}"/>
              </a:ext>
            </a:extLst>
          </p:cNvPr>
          <p:cNvSpPr>
            <a:spLocks noGrp="1"/>
          </p:cNvSpPr>
          <p:nvPr>
            <p:ph type="dt" sz="half" idx="10"/>
          </p:nvPr>
        </p:nvSpPr>
        <p:spPr/>
        <p:txBody>
          <a:bodyPr/>
          <a:lstStyle/>
          <a:p>
            <a:fld id="{E4CCF1A9-7ED9-474B-8ACE-4FF125AADCA6}" type="datetimeFigureOut">
              <a:rPr lang="ru-RU" smtClean="0"/>
              <a:t>18.01.2025</a:t>
            </a:fld>
            <a:endParaRPr lang="ru-RU"/>
          </a:p>
        </p:txBody>
      </p:sp>
      <p:sp>
        <p:nvSpPr>
          <p:cNvPr id="6" name="Нижний колонтитул 5">
            <a:extLst>
              <a:ext uri="{FF2B5EF4-FFF2-40B4-BE49-F238E27FC236}">
                <a16:creationId xmlns:a16="http://schemas.microsoft.com/office/drawing/2014/main" id="{F5BBCD50-4145-C095-B959-EE1CF1DBAA3A}"/>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088CFFBB-5F27-7BEE-2960-7016BE549220}"/>
              </a:ext>
            </a:extLst>
          </p:cNvPr>
          <p:cNvSpPr>
            <a:spLocks noGrp="1"/>
          </p:cNvSpPr>
          <p:nvPr>
            <p:ph type="sldNum" sz="quarter" idx="12"/>
          </p:nvPr>
        </p:nvSpPr>
        <p:spPr/>
        <p:txBody>
          <a:bodyPr/>
          <a:lstStyle/>
          <a:p>
            <a:fld id="{1350CAA3-0813-4EB3-9D0D-F2E260F3B1A1}" type="slidenum">
              <a:rPr lang="ru-RU" smtClean="0"/>
              <a:t>‹#›</a:t>
            </a:fld>
            <a:endParaRPr lang="ru-RU"/>
          </a:p>
        </p:txBody>
      </p:sp>
    </p:spTree>
    <p:extLst>
      <p:ext uri="{BB962C8B-B14F-4D97-AF65-F5344CB8AC3E}">
        <p14:creationId xmlns:p14="http://schemas.microsoft.com/office/powerpoint/2010/main" val="21515891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A8A134C-A3C9-4B5A-BBD5-41059241DDB7}"/>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3F455E78-48A0-6D45-D3C8-9E01955C660E}"/>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D7070550-0941-3618-5A3B-B81B005FD436}"/>
              </a:ext>
            </a:extLst>
          </p:cNvPr>
          <p:cNvSpPr>
            <a:spLocks noGrp="1"/>
          </p:cNvSpPr>
          <p:nvPr>
            <p:ph type="dt" sz="half" idx="10"/>
          </p:nvPr>
        </p:nvSpPr>
        <p:spPr/>
        <p:txBody>
          <a:bodyPr/>
          <a:lstStyle/>
          <a:p>
            <a:fld id="{E4CCF1A9-7ED9-474B-8ACE-4FF125AADCA6}" type="datetimeFigureOut">
              <a:rPr lang="ru-RU" smtClean="0"/>
              <a:t>18.01.2025</a:t>
            </a:fld>
            <a:endParaRPr lang="ru-RU"/>
          </a:p>
        </p:txBody>
      </p:sp>
      <p:sp>
        <p:nvSpPr>
          <p:cNvPr id="5" name="Нижний колонтитул 4">
            <a:extLst>
              <a:ext uri="{FF2B5EF4-FFF2-40B4-BE49-F238E27FC236}">
                <a16:creationId xmlns:a16="http://schemas.microsoft.com/office/drawing/2014/main" id="{85A3B6A9-911E-17EE-947E-E3F536964413}"/>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3A26C1BC-F23B-6778-18A5-588B2E1AA283}"/>
              </a:ext>
            </a:extLst>
          </p:cNvPr>
          <p:cNvSpPr>
            <a:spLocks noGrp="1"/>
          </p:cNvSpPr>
          <p:nvPr>
            <p:ph type="sldNum" sz="quarter" idx="12"/>
          </p:nvPr>
        </p:nvSpPr>
        <p:spPr/>
        <p:txBody>
          <a:bodyPr/>
          <a:lstStyle/>
          <a:p>
            <a:fld id="{1350CAA3-0813-4EB3-9D0D-F2E260F3B1A1}" type="slidenum">
              <a:rPr lang="ru-RU" smtClean="0"/>
              <a:t>‹#›</a:t>
            </a:fld>
            <a:endParaRPr lang="ru-RU"/>
          </a:p>
        </p:txBody>
      </p:sp>
    </p:spTree>
    <p:extLst>
      <p:ext uri="{BB962C8B-B14F-4D97-AF65-F5344CB8AC3E}">
        <p14:creationId xmlns:p14="http://schemas.microsoft.com/office/powerpoint/2010/main" val="7666426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576012AA-B056-5FDF-C069-AACA8A3A8686}"/>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D02316DB-F69C-7BE8-030C-B8B97906FC06}"/>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091D5205-C355-625D-9774-F0F24BFCBEA8}"/>
              </a:ext>
            </a:extLst>
          </p:cNvPr>
          <p:cNvSpPr>
            <a:spLocks noGrp="1"/>
          </p:cNvSpPr>
          <p:nvPr>
            <p:ph type="dt" sz="half" idx="10"/>
          </p:nvPr>
        </p:nvSpPr>
        <p:spPr/>
        <p:txBody>
          <a:bodyPr/>
          <a:lstStyle/>
          <a:p>
            <a:fld id="{E4CCF1A9-7ED9-474B-8ACE-4FF125AADCA6}" type="datetimeFigureOut">
              <a:rPr lang="ru-RU" smtClean="0"/>
              <a:t>18.01.2025</a:t>
            </a:fld>
            <a:endParaRPr lang="ru-RU"/>
          </a:p>
        </p:txBody>
      </p:sp>
      <p:sp>
        <p:nvSpPr>
          <p:cNvPr id="5" name="Нижний колонтитул 4">
            <a:extLst>
              <a:ext uri="{FF2B5EF4-FFF2-40B4-BE49-F238E27FC236}">
                <a16:creationId xmlns:a16="http://schemas.microsoft.com/office/drawing/2014/main" id="{12E31D3F-2F57-7078-D5B1-3E38737602E3}"/>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D408D807-240D-1357-5EAF-2BC91D71FA52}"/>
              </a:ext>
            </a:extLst>
          </p:cNvPr>
          <p:cNvSpPr>
            <a:spLocks noGrp="1"/>
          </p:cNvSpPr>
          <p:nvPr>
            <p:ph type="sldNum" sz="quarter" idx="12"/>
          </p:nvPr>
        </p:nvSpPr>
        <p:spPr/>
        <p:txBody>
          <a:bodyPr/>
          <a:lstStyle/>
          <a:p>
            <a:fld id="{1350CAA3-0813-4EB3-9D0D-F2E260F3B1A1}" type="slidenum">
              <a:rPr lang="ru-RU" smtClean="0"/>
              <a:t>‹#›</a:t>
            </a:fld>
            <a:endParaRPr lang="ru-RU"/>
          </a:p>
        </p:txBody>
      </p:sp>
    </p:spTree>
    <p:extLst>
      <p:ext uri="{BB962C8B-B14F-4D97-AF65-F5344CB8AC3E}">
        <p14:creationId xmlns:p14="http://schemas.microsoft.com/office/powerpoint/2010/main" val="23249624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2A07238-2422-AEA3-B020-3F0F8C4FFBE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8DEF973F-F8B6-6C2C-E312-60EEF91520C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4080A4B9-41CF-98C4-B79A-830B0CAB87E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4CCF1A9-7ED9-474B-8ACE-4FF125AADCA6}" type="datetimeFigureOut">
              <a:rPr lang="ru-RU" smtClean="0"/>
              <a:t>18.01.2025</a:t>
            </a:fld>
            <a:endParaRPr lang="ru-RU"/>
          </a:p>
        </p:txBody>
      </p:sp>
      <p:sp>
        <p:nvSpPr>
          <p:cNvPr id="5" name="Нижний колонтитул 4">
            <a:extLst>
              <a:ext uri="{FF2B5EF4-FFF2-40B4-BE49-F238E27FC236}">
                <a16:creationId xmlns:a16="http://schemas.microsoft.com/office/drawing/2014/main" id="{9A5F1F20-0B46-FB10-82AB-4A183AB498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ru-RU"/>
          </a:p>
        </p:txBody>
      </p:sp>
      <p:sp>
        <p:nvSpPr>
          <p:cNvPr id="6" name="Номер слайда 5">
            <a:extLst>
              <a:ext uri="{FF2B5EF4-FFF2-40B4-BE49-F238E27FC236}">
                <a16:creationId xmlns:a16="http://schemas.microsoft.com/office/drawing/2014/main" id="{392A4B25-90CD-6DFD-2882-83389776B27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350CAA3-0813-4EB3-9D0D-F2E260F3B1A1}" type="slidenum">
              <a:rPr lang="ru-RU" smtClean="0"/>
              <a:t>‹#›</a:t>
            </a:fld>
            <a:endParaRPr lang="ru-RU"/>
          </a:p>
        </p:txBody>
      </p:sp>
    </p:spTree>
    <p:extLst>
      <p:ext uri="{BB962C8B-B14F-4D97-AF65-F5344CB8AC3E}">
        <p14:creationId xmlns:p14="http://schemas.microsoft.com/office/powerpoint/2010/main" val="2018701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F8B9726-4965-C65C-2158-DCE6FBC3E23F}"/>
              </a:ext>
            </a:extLst>
          </p:cNvPr>
          <p:cNvSpPr txBox="1"/>
          <p:nvPr/>
        </p:nvSpPr>
        <p:spPr>
          <a:xfrm>
            <a:off x="1081548" y="363794"/>
            <a:ext cx="7905135" cy="2554545"/>
          </a:xfrm>
          <a:prstGeom prst="rect">
            <a:avLst/>
          </a:prstGeom>
          <a:noFill/>
        </p:spPr>
        <p:txBody>
          <a:bodyPr wrap="square" rtlCol="0">
            <a:spAutoFit/>
          </a:bodyPr>
          <a:lstStyle/>
          <a:p>
            <a:r>
              <a:rPr lang="hy-AM" sz="4000" dirty="0"/>
              <a:t>Ալեքսանդրա Շահբազյան</a:t>
            </a:r>
          </a:p>
          <a:p>
            <a:endParaRPr lang="hy-AM" sz="4000" dirty="0"/>
          </a:p>
          <a:p>
            <a:r>
              <a:rPr lang="hy-AM" sz="4000" dirty="0"/>
              <a:t>Հյուսիսային դպրոց 2․1 դասարան</a:t>
            </a:r>
            <a:endParaRPr lang="ru-RU" sz="4000" dirty="0"/>
          </a:p>
        </p:txBody>
      </p:sp>
    </p:spTree>
    <p:extLst>
      <p:ext uri="{BB962C8B-B14F-4D97-AF65-F5344CB8AC3E}">
        <p14:creationId xmlns:p14="http://schemas.microsoft.com/office/powerpoint/2010/main" val="13231377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descr="Изображение выглядит как искусство, ковер, картина, Орнамент&#10;&#10;Автоматически созданное описание">
            <a:extLst>
              <a:ext uri="{FF2B5EF4-FFF2-40B4-BE49-F238E27FC236}">
                <a16:creationId xmlns:a16="http://schemas.microsoft.com/office/drawing/2014/main" id="{8EC9B2C1-C0CE-184F-DDF4-B6DBB74102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3110" y="0"/>
            <a:ext cx="4816673" cy="6858000"/>
          </a:xfrm>
          <a:prstGeom prst="rect">
            <a:avLst/>
          </a:prstGeom>
        </p:spPr>
      </p:pic>
      <p:sp>
        <p:nvSpPr>
          <p:cNvPr id="6" name="TextBox 5">
            <a:extLst>
              <a:ext uri="{FF2B5EF4-FFF2-40B4-BE49-F238E27FC236}">
                <a16:creationId xmlns:a16="http://schemas.microsoft.com/office/drawing/2014/main" id="{04ADDE6B-F561-AA7E-11E2-1EF45C12E74B}"/>
              </a:ext>
            </a:extLst>
          </p:cNvPr>
          <p:cNvSpPr txBox="1"/>
          <p:nvPr/>
        </p:nvSpPr>
        <p:spPr>
          <a:xfrm>
            <a:off x="4139921" y="733530"/>
            <a:ext cx="6350558" cy="369332"/>
          </a:xfrm>
          <a:prstGeom prst="rect">
            <a:avLst/>
          </a:prstGeom>
          <a:noFill/>
        </p:spPr>
        <p:txBody>
          <a:bodyPr wrap="square" rtlCol="0">
            <a:spAutoFit/>
          </a:bodyPr>
          <a:lstStyle/>
          <a:p>
            <a:r>
              <a:rPr lang="hy-AM" dirty="0"/>
              <a:t>տ</a:t>
            </a:r>
            <a:endParaRPr lang="ru-RU" dirty="0"/>
          </a:p>
        </p:txBody>
      </p:sp>
      <p:sp>
        <p:nvSpPr>
          <p:cNvPr id="7" name="TextBox 6">
            <a:extLst>
              <a:ext uri="{FF2B5EF4-FFF2-40B4-BE49-F238E27FC236}">
                <a16:creationId xmlns:a16="http://schemas.microsoft.com/office/drawing/2014/main" id="{04CA00B1-8FB7-8BB5-FC51-983292A1910F}"/>
              </a:ext>
            </a:extLst>
          </p:cNvPr>
          <p:cNvSpPr txBox="1"/>
          <p:nvPr/>
        </p:nvSpPr>
        <p:spPr>
          <a:xfrm>
            <a:off x="6096000" y="422031"/>
            <a:ext cx="5710813" cy="2308324"/>
          </a:xfrm>
          <a:prstGeom prst="rect">
            <a:avLst/>
          </a:prstGeom>
          <a:noFill/>
        </p:spPr>
        <p:txBody>
          <a:bodyPr wrap="square" rtlCol="0">
            <a:spAutoFit/>
          </a:bodyPr>
          <a:lstStyle/>
          <a:p>
            <a:r>
              <a:rPr lang="hy-AM" sz="4800" b="1" i="1" dirty="0">
                <a:solidFill>
                  <a:srgbClr val="7030A0"/>
                </a:solidFill>
              </a:rPr>
              <a:t>Տեղեկություններ հայկական գորգերի մասին</a:t>
            </a:r>
            <a:endParaRPr lang="ru-RU" sz="4800" b="1" i="1" dirty="0">
              <a:solidFill>
                <a:srgbClr val="7030A0"/>
              </a:solidFill>
            </a:endParaRPr>
          </a:p>
        </p:txBody>
      </p:sp>
    </p:spTree>
    <p:extLst>
      <p:ext uri="{BB962C8B-B14F-4D97-AF65-F5344CB8AC3E}">
        <p14:creationId xmlns:p14="http://schemas.microsoft.com/office/powerpoint/2010/main" val="28590507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C0885010-B06F-9B3A-D6FB-C0C6FCCBE639}"/>
              </a:ext>
            </a:extLst>
          </p:cNvPr>
          <p:cNvSpPr txBox="1"/>
          <p:nvPr/>
        </p:nvSpPr>
        <p:spPr>
          <a:xfrm>
            <a:off x="3048000" y="753802"/>
            <a:ext cx="6096000" cy="5016758"/>
          </a:xfrm>
          <a:prstGeom prst="rect">
            <a:avLst/>
          </a:prstGeom>
          <a:noFill/>
        </p:spPr>
        <p:txBody>
          <a:bodyPr wrap="square">
            <a:spAutoFit/>
          </a:bodyPr>
          <a:lstStyle/>
          <a:p>
            <a:r>
              <a:rPr lang="hy-AM" sz="2000" b="0" i="0" dirty="0">
                <a:solidFill>
                  <a:srgbClr val="202122"/>
                </a:solidFill>
                <a:effectLst/>
                <a:latin typeface="Arial" panose="020B0604020202020204" pitchFamily="34" charset="0"/>
              </a:rPr>
              <a:t>Հայաստանում գորգագործությունը՝ իբրև արհեստ զարգացած է եղել դեռևս վաղ ժամանակներից։ Պատմական Հայաստանում գորգերն ու կարպետները համարվում էին առաջին անհրաժեշտության իրեր։ Դրանք փռում էին հատակին, կախում պատերից և գործածում որպես ծածկոց։ Գրեթե բոլոր բնակավայրերում գործում էին կարպետներ՝ քիլիմներ, ծածկոցներ, վարագույրներ, թամբեր, խուրջիններ, վերմակներ, աղի տոպրակներ, ձիու ծածկոցներ և գորգեր։ Այս արհեստն այնքան սերտ էր կապված առօրյա կյանքի հետ, որ այն իմանալը պարտադիր էր։ Գորգը նաև հայ աղջիկների օժիտի անբաժանելի մասն էր, ուստի վաղ հասակից նրանք սովորում էին այս արհեստն ու գործում իրենց օժիտի գորգերը։</a:t>
            </a:r>
            <a:endParaRPr lang="ru-RU" sz="2000" dirty="0"/>
          </a:p>
        </p:txBody>
      </p:sp>
    </p:spTree>
    <p:extLst>
      <p:ext uri="{BB962C8B-B14F-4D97-AF65-F5344CB8AC3E}">
        <p14:creationId xmlns:p14="http://schemas.microsoft.com/office/powerpoint/2010/main" val="16629893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descr="Изображение выглядит как мебель, ковер, шаблон, Орнамент&#10;&#10;Автоматически созданное описание">
            <a:extLst>
              <a:ext uri="{FF2B5EF4-FFF2-40B4-BE49-F238E27FC236}">
                <a16:creationId xmlns:a16="http://schemas.microsoft.com/office/drawing/2014/main" id="{0760DE01-3F98-DB5E-DB76-759DB819FDE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760003" y="1825625"/>
            <a:ext cx="2671993" cy="4351338"/>
          </a:xfrm>
        </p:spPr>
      </p:pic>
    </p:spTree>
    <p:extLst>
      <p:ext uri="{BB962C8B-B14F-4D97-AF65-F5344CB8AC3E}">
        <p14:creationId xmlns:p14="http://schemas.microsoft.com/office/powerpoint/2010/main" val="32322544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7AD4D2C-3B7B-99D6-440E-DE9102F4F457}"/>
              </a:ext>
            </a:extLst>
          </p:cNvPr>
          <p:cNvSpPr txBox="1"/>
          <p:nvPr/>
        </p:nvSpPr>
        <p:spPr>
          <a:xfrm>
            <a:off x="3048000" y="161332"/>
            <a:ext cx="6096000" cy="6540252"/>
          </a:xfrm>
          <a:prstGeom prst="rect">
            <a:avLst/>
          </a:prstGeom>
          <a:noFill/>
        </p:spPr>
        <p:txBody>
          <a:bodyPr wrap="square">
            <a:spAutoFit/>
          </a:bodyPr>
          <a:lstStyle/>
          <a:p>
            <a:pPr algn="l" fontAlgn="base">
              <a:spcAft>
                <a:spcPts val="600"/>
              </a:spcAft>
            </a:pPr>
            <a:r>
              <a:rPr lang="hy-AM" b="1" i="0" dirty="0">
                <a:solidFill>
                  <a:srgbClr val="666666"/>
                </a:solidFill>
                <a:effectLst/>
                <a:latin typeface="open-sans"/>
              </a:rPr>
              <a:t>Հայկական գորգի առանձնահատկությունը</a:t>
            </a:r>
          </a:p>
          <a:p>
            <a:pPr algn="l" fontAlgn="base"/>
            <a:r>
              <a:rPr lang="hy-AM" b="0" i="0" dirty="0">
                <a:solidFill>
                  <a:srgbClr val="666666"/>
                </a:solidFill>
                <a:effectLst/>
                <a:latin typeface="inherit"/>
              </a:rPr>
              <a:t>Հայկական գորգերը ներդաշնակ գունավորումներ են ունեցել շնորհիվ կարմիրի, սպիտակի, կապույտի, կանաչի, դեղինի և դրանց տարատեսակների: Դեղին գույնը ստացել են դեղնածաղկից, կարմիր գույնը՝ որդան կարմիրից, ինչպես նաև տորունի արմատներից, կանաչ գույնը՝ ընկույզի կեղևներից, որից կարելի էր ստանալ նաև շագանակագույնի երանգները: Նռան կեղևից ստացել են սև գույնը, կապույտ գույն ստանալու համար օգտագործել են տարբեր բույսերից ստացված ներկերն իրար խառնելու տեխնոլոգիան, բայց հիմնականում Հնդկաստանից ներկրվում էր ինդիգո հայտնի ներկանյութը: Միջնադարում հայկական գորգերի հռչակը մեծապես պայմանավորված էր որդան կարմիրից ստացված երանգներով, և դրա շնորհիվ արաբական խալիֆաթի դարաշրջանում հայկական գորգերն անվանում էին նաև «կարմիր գորգեր»:</a:t>
            </a:r>
            <a:endParaRPr lang="hy-AM" b="0" i="0" dirty="0">
              <a:solidFill>
                <a:srgbClr val="666666"/>
              </a:solidFill>
              <a:effectLst/>
              <a:latin typeface="open-sans"/>
            </a:endParaRPr>
          </a:p>
          <a:p>
            <a:pPr algn="l" fontAlgn="base"/>
            <a:r>
              <a:rPr lang="hy-AM" b="0" i="0" dirty="0">
                <a:solidFill>
                  <a:srgbClr val="666666"/>
                </a:solidFill>
                <a:effectLst/>
                <a:latin typeface="inherit"/>
              </a:rPr>
              <a:t>Հայկական գորգերի առանձնահատկություններից էր նաև, որպես հումք օգտագործվող «բալբաս» տեսակի ոչխարի բուրդը, ինչպես նաև լայն տարածում ուներ անգորյան այծի բուրդը: Այն շրջաննրում, որտեղ զարգացած էր բամբակի և մետաքսաթելի մշակումը, լայնորեն կիրառվում էր նաև բամբակ և մետաքսաթել:</a:t>
            </a:r>
            <a:endParaRPr lang="hy-AM" b="0" i="0" dirty="0">
              <a:solidFill>
                <a:srgbClr val="666666"/>
              </a:solidFill>
              <a:effectLst/>
              <a:latin typeface="open-sans"/>
            </a:endParaRPr>
          </a:p>
        </p:txBody>
      </p:sp>
    </p:spTree>
    <p:extLst>
      <p:ext uri="{BB962C8B-B14F-4D97-AF65-F5344CB8AC3E}">
        <p14:creationId xmlns:p14="http://schemas.microsoft.com/office/powerpoint/2010/main" val="25314468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416AE8A-B5A3-7FD2-C252-13CBC846ED45}"/>
              </a:ext>
            </a:extLst>
          </p:cNvPr>
          <p:cNvSpPr>
            <a:spLocks noGrp="1"/>
          </p:cNvSpPr>
          <p:nvPr>
            <p:ph type="title"/>
          </p:nvPr>
        </p:nvSpPr>
        <p:spPr/>
        <p:txBody>
          <a:bodyPr/>
          <a:lstStyle/>
          <a:p>
            <a:endParaRPr lang="ru-RU"/>
          </a:p>
        </p:txBody>
      </p:sp>
      <p:pic>
        <p:nvPicPr>
          <p:cNvPr id="5" name="Объект 4" descr="Изображение выглядит как ковер, шаблон, Орнамент, Молитвенный коврик&#10;&#10;Автоматически созданное описание">
            <a:extLst>
              <a:ext uri="{FF2B5EF4-FFF2-40B4-BE49-F238E27FC236}">
                <a16:creationId xmlns:a16="http://schemas.microsoft.com/office/drawing/2014/main" id="{AED1AB7D-747B-5D4B-BD6E-858AFC6E6E3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151496" y="1825625"/>
            <a:ext cx="3889008" cy="4351338"/>
          </a:xfrm>
        </p:spPr>
      </p:pic>
    </p:spTree>
    <p:extLst>
      <p:ext uri="{BB962C8B-B14F-4D97-AF65-F5344CB8AC3E}">
        <p14:creationId xmlns:p14="http://schemas.microsoft.com/office/powerpoint/2010/main" val="20735503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4F55C52-33FF-4C38-EE33-059ADB43E385}"/>
              </a:ext>
            </a:extLst>
          </p:cNvPr>
          <p:cNvSpPr txBox="1"/>
          <p:nvPr/>
        </p:nvSpPr>
        <p:spPr>
          <a:xfrm>
            <a:off x="560438" y="555803"/>
            <a:ext cx="9035845" cy="4401205"/>
          </a:xfrm>
          <a:prstGeom prst="rect">
            <a:avLst/>
          </a:prstGeom>
          <a:noFill/>
        </p:spPr>
        <p:txBody>
          <a:bodyPr wrap="square">
            <a:spAutoFit/>
          </a:bodyPr>
          <a:lstStyle/>
          <a:p>
            <a:r>
              <a:rPr lang="hy-AM" sz="2800" b="0" i="0" dirty="0">
                <a:solidFill>
                  <a:srgbClr val="666666"/>
                </a:solidFill>
                <a:effectLst/>
                <a:latin typeface="open-sans"/>
              </a:rPr>
              <a:t>Հայկական գորգերի գլխավոր առանձնահատկությունը դրանց զարդանախշերն են, քանի որ դրանցից և ոչ մեկը հենց այնպես հյուսված չէ, ամեն զարդանախշ ունի իր նշանակությունը և իմաստը: Հայկական գորգերը իրենց մեջ կրում են մեծ քանակությամբ ծիսական, պատկերային և գաղափարական զարդանախշեր: Հայկական գորգերում օգտագործված զարդանախշերը լայնորեն կիրառվել են նաև քանդակագործության, մանրանկարչության, ճարտարապետության, արծաթագործության մեջ:</a:t>
            </a:r>
            <a:endParaRPr lang="ru-RU" sz="2800" dirty="0"/>
          </a:p>
        </p:txBody>
      </p:sp>
    </p:spTree>
    <p:extLst>
      <p:ext uri="{BB962C8B-B14F-4D97-AF65-F5344CB8AC3E}">
        <p14:creationId xmlns:p14="http://schemas.microsoft.com/office/powerpoint/2010/main" val="38935505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7789ACC-A40E-0F8A-71A3-EF9F3465B365}"/>
              </a:ext>
            </a:extLst>
          </p:cNvPr>
          <p:cNvSpPr txBox="1"/>
          <p:nvPr/>
        </p:nvSpPr>
        <p:spPr>
          <a:xfrm>
            <a:off x="324465" y="214227"/>
            <a:ext cx="8976851" cy="2385268"/>
          </a:xfrm>
          <a:prstGeom prst="rect">
            <a:avLst/>
          </a:prstGeom>
          <a:noFill/>
        </p:spPr>
        <p:txBody>
          <a:bodyPr wrap="square">
            <a:spAutoFit/>
          </a:bodyPr>
          <a:lstStyle/>
          <a:p>
            <a:pPr algn="l" fontAlgn="base">
              <a:spcAft>
                <a:spcPts val="600"/>
              </a:spcAft>
            </a:pPr>
            <a:r>
              <a:rPr lang="hy-AM" sz="2400" b="1" i="0" dirty="0">
                <a:solidFill>
                  <a:srgbClr val="666666"/>
                </a:solidFill>
                <a:effectLst/>
                <a:latin typeface="open-sans"/>
              </a:rPr>
              <a:t>Վիշապագորգ</a:t>
            </a:r>
          </a:p>
          <a:p>
            <a:pPr algn="l" fontAlgn="base"/>
            <a:r>
              <a:rPr lang="hy-AM" sz="2400" b="0" i="0" dirty="0">
                <a:solidFill>
                  <a:srgbClr val="666666"/>
                </a:solidFill>
                <a:effectLst/>
                <a:latin typeface="inherit"/>
              </a:rPr>
              <a:t>Հայկական գորգերի թերևս ամենատարածված տեսակը վիաշապագորգն է: Հայկական լեռնաշխարհի տարածված խորհրդանիշներից են վիշապները և միշտ չէ, որ վիշապները խորհրդանշել են չարը և չարիքը: Վիշապը խորհրդանշում էր լոկ տարերքը, որը կարող էր լինել և՛ չարը, և՛ բարին:</a:t>
            </a:r>
            <a:endParaRPr lang="hy-AM" sz="2400" b="0" i="0" dirty="0">
              <a:solidFill>
                <a:srgbClr val="666666"/>
              </a:solidFill>
              <a:effectLst/>
              <a:latin typeface="open-sans"/>
            </a:endParaRPr>
          </a:p>
        </p:txBody>
      </p:sp>
      <p:sp>
        <p:nvSpPr>
          <p:cNvPr id="7" name="TextBox 6">
            <a:extLst>
              <a:ext uri="{FF2B5EF4-FFF2-40B4-BE49-F238E27FC236}">
                <a16:creationId xmlns:a16="http://schemas.microsoft.com/office/drawing/2014/main" id="{D623E150-B4C5-F90E-9ACC-3CE0C8542829}"/>
              </a:ext>
            </a:extLst>
          </p:cNvPr>
          <p:cNvSpPr txBox="1"/>
          <p:nvPr/>
        </p:nvSpPr>
        <p:spPr>
          <a:xfrm>
            <a:off x="324465" y="2809367"/>
            <a:ext cx="8711381" cy="4154984"/>
          </a:xfrm>
          <a:prstGeom prst="rect">
            <a:avLst/>
          </a:prstGeom>
          <a:noFill/>
        </p:spPr>
        <p:txBody>
          <a:bodyPr wrap="square">
            <a:spAutoFit/>
          </a:bodyPr>
          <a:lstStyle/>
          <a:p>
            <a:r>
              <a:rPr lang="hy-AM" sz="2400" b="0" i="0" dirty="0">
                <a:solidFill>
                  <a:srgbClr val="666666"/>
                </a:solidFill>
                <a:effectLst/>
                <a:latin typeface="open-sans"/>
              </a:rPr>
              <a:t>Վիշապագորգերը սովորաբար ունենում են վիշապների, Կենաց ծառի, փյունիկի պատկերներ, նաեւ եռանկյունաձեւ, ատամնավոր շեղանկյունով և հավերժության նշանով զարդանախշեր: Վիշապագորգերը սովորաբար ներկվել են որդան կարմիրով: Վիշապագորգերը հայերի  համար ուրույն նշանակություն ունեն: Այն հաղթության խորհրդանիշ է: Հայոց ռազմի ու զորության Աստծուն՝ Վահագնին վիշապաքաղ են ասում, այսինքն՝ վիշապին՝ չարին, քաղող, սանձող, հնազանդեցնող: Հայերը հավատում էին, որ եթե տանը վիշապագորգ ունեն, ուրեմն պաշտպանված են չար ուժից, քանզի վիշապին արդեն հնազանդեցրել են, ենթարկեցրել:</a:t>
            </a:r>
            <a:endParaRPr lang="ru-RU" sz="2400" dirty="0"/>
          </a:p>
        </p:txBody>
      </p:sp>
    </p:spTree>
    <p:extLst>
      <p:ext uri="{BB962C8B-B14F-4D97-AF65-F5344CB8AC3E}">
        <p14:creationId xmlns:p14="http://schemas.microsoft.com/office/powerpoint/2010/main" val="9568620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descr="Изображение выглядит как шаблон, ковер, Орнамент, искусство&#10;&#10;Автоматически созданное описание">
            <a:extLst>
              <a:ext uri="{FF2B5EF4-FFF2-40B4-BE49-F238E27FC236}">
                <a16:creationId xmlns:a16="http://schemas.microsoft.com/office/drawing/2014/main" id="{E998EF6E-ED5C-0F71-75FF-5BC4C4BDE5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53570" y="0"/>
            <a:ext cx="8884859" cy="6858000"/>
          </a:xfrm>
          <a:prstGeom prst="rect">
            <a:avLst/>
          </a:prstGeom>
        </p:spPr>
      </p:pic>
    </p:spTree>
    <p:extLst>
      <p:ext uri="{BB962C8B-B14F-4D97-AF65-F5344CB8AC3E}">
        <p14:creationId xmlns:p14="http://schemas.microsoft.com/office/powerpoint/2010/main" val="24031152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C7178BE3-E233-A00B-B3F1-BB4A12FBFD3A}"/>
              </a:ext>
            </a:extLst>
          </p:cNvPr>
          <p:cNvSpPr txBox="1"/>
          <p:nvPr/>
        </p:nvSpPr>
        <p:spPr>
          <a:xfrm>
            <a:off x="137651" y="380527"/>
            <a:ext cx="9144000" cy="3616375"/>
          </a:xfrm>
          <a:prstGeom prst="rect">
            <a:avLst/>
          </a:prstGeom>
          <a:noFill/>
        </p:spPr>
        <p:txBody>
          <a:bodyPr wrap="square">
            <a:spAutoFit/>
          </a:bodyPr>
          <a:lstStyle/>
          <a:p>
            <a:pPr algn="l" fontAlgn="base">
              <a:spcAft>
                <a:spcPts val="600"/>
              </a:spcAft>
            </a:pPr>
            <a:r>
              <a:rPr lang="hy-AM" sz="2800" b="1" i="0" dirty="0">
                <a:solidFill>
                  <a:srgbClr val="666666"/>
                </a:solidFill>
                <a:effectLst/>
                <a:latin typeface="open-sans"/>
              </a:rPr>
              <a:t>Հայկական գորգն այսօր</a:t>
            </a:r>
          </a:p>
          <a:p>
            <a:pPr algn="l" fontAlgn="base"/>
            <a:r>
              <a:rPr lang="hy-AM" sz="2800" b="0" i="0" dirty="0">
                <a:solidFill>
                  <a:srgbClr val="666666"/>
                </a:solidFill>
                <a:effectLst/>
                <a:latin typeface="inherit"/>
              </a:rPr>
              <a:t>Հայկական գորգն այսօր էլ իր ուրույն տեղն է գրավում հայկական մշակույթում: Չնայած, որ անընդհատ տեղի են ունենում տեխնոլոգիական նորամուծություններ, սակայն հայկական գորգը շարունակում է մնալ որպես կենցաղի և մշակութային ժառանգության անբաժան մասնիկ: Չնայած գիտատեխնիկական առաջընթացի հայկական գորգերը չեն կորցնում իրենց արժեքը: </a:t>
            </a:r>
            <a:endParaRPr lang="hy-AM" sz="2800" b="0" i="0" dirty="0">
              <a:solidFill>
                <a:srgbClr val="666666"/>
              </a:solidFill>
              <a:effectLst/>
              <a:latin typeface="open-sans"/>
            </a:endParaRPr>
          </a:p>
        </p:txBody>
      </p:sp>
    </p:spTree>
    <p:extLst>
      <p:ext uri="{BB962C8B-B14F-4D97-AF65-F5344CB8AC3E}">
        <p14:creationId xmlns:p14="http://schemas.microsoft.com/office/powerpoint/2010/main" val="1115969066"/>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Стандартная">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23</TotalTime>
  <Words>508</Words>
  <Application>Microsoft Office PowerPoint</Application>
  <PresentationFormat>Широкоэкранный</PresentationFormat>
  <Paragraphs>15</Paragraphs>
  <Slides>10</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10</vt:i4>
      </vt:variant>
    </vt:vector>
  </HeadingPairs>
  <TitlesOfParts>
    <vt:vector size="16" baseType="lpstr">
      <vt:lpstr>Aptos</vt:lpstr>
      <vt:lpstr>Aptos Display</vt:lpstr>
      <vt:lpstr>Arial</vt:lpstr>
      <vt:lpstr>inherit</vt:lpstr>
      <vt:lpstr>open-sans</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Anna Yesayan</dc:creator>
  <cp:lastModifiedBy>Anna Yesayan</cp:lastModifiedBy>
  <cp:revision>1</cp:revision>
  <dcterms:created xsi:type="dcterms:W3CDTF">2025-01-18T19:21:10Z</dcterms:created>
  <dcterms:modified xsi:type="dcterms:W3CDTF">2025-01-18T19:44:46Z</dcterms:modified>
</cp:coreProperties>
</file>