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FD1B2-C0DF-408D-A783-BD535BE282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E4A0E9-0593-4993-BB46-822488717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DE2545-1F5A-4B57-8FC0-841B54523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FEC21-A757-46C9-8A21-F4F1A55EF413}" type="datetimeFigureOut">
              <a:rPr lang="en-US" smtClean="0"/>
              <a:t>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E9CE7F-9459-4E70-A560-F3E395228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5B0264-11FA-4C97-9852-3A1420745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24FFC-8701-4193-B37E-E0ECB3664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877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995A4-F83E-4D19-A714-771074825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41375-931D-449C-B3A0-A3F69B3FB7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18D600-812A-4630-8A0E-8D2930866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FEC21-A757-46C9-8A21-F4F1A55EF413}" type="datetimeFigureOut">
              <a:rPr lang="en-US" smtClean="0"/>
              <a:t>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C3368-0B97-4A13-AB1B-BE5D6A6A7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E28069-8F43-4069-9581-EDBDC72DA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24FFC-8701-4193-B37E-E0ECB3664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315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9CAE9-A8AD-49D9-933C-93009853C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934FAC-0B62-4AB9-B07B-68200D6CF8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61CF2-9127-4EB6-A3AF-61BF91F28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FEC21-A757-46C9-8A21-F4F1A55EF413}" type="datetimeFigureOut">
              <a:rPr lang="en-US" smtClean="0"/>
              <a:t>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DBAABB-BE22-4BDF-B7F0-DC73F2658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0C5CF-951B-4862-B60D-E77C16161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24FFC-8701-4193-B37E-E0ECB3664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092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B477A-76AC-47F5-86C9-B54ECE08F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D3906-AF85-4D78-9C5A-6915372547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69F9DA-F2A3-471C-9C4C-30535F97E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2C6F4-3448-4D64-AC80-AFCCFEE2F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FEC21-A757-46C9-8A21-F4F1A55EF413}" type="datetimeFigureOut">
              <a:rPr lang="en-US" smtClean="0"/>
              <a:t>1/12/2025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DA0D93-040B-43DB-9621-FDF7E3324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42C0CB-66BB-4F2B-BF83-3D153F045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24FFC-8701-4193-B37E-E0ECB3664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575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23D25-4E28-4380-A966-A2E592B6C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568684-7105-42AA-AEAF-5838D8B88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AA4D47-9FF4-4174-BA1B-45C7334774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EAC12F-3AB7-40F9-BD04-BFD6F377EA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67DB98-BCDA-4B87-8F40-65D5427161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E9B10A-74F6-48FB-A834-4DA77EBD0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FEC21-A757-46C9-8A21-F4F1A55EF413}" type="datetimeFigureOut">
              <a:rPr lang="en-US" smtClean="0"/>
              <a:t>1/12/2025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1DC702-C509-45E3-AD11-637FE57A9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8F1CF0-E089-4D84-B2AD-527DA49B8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24FFC-8701-4193-B37E-E0ECB3664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995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21AAB-F2FB-4A8A-86CF-8BB0D7DF6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7E2816-6079-4CCA-9A85-0CFA69943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FEC21-A757-46C9-8A21-F4F1A55EF413}" type="datetimeFigureOut">
              <a:rPr lang="en-US" smtClean="0"/>
              <a:t>1/12/2025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02649C-96B0-414E-BBC6-95E797F1E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D057B0-0AA0-49AD-8D84-EC131E119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24FFC-8701-4193-B37E-E0ECB3664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390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D78E0F-FE42-45FF-AB3E-C9D5FFD8B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FEC21-A757-46C9-8A21-F4F1A55EF413}" type="datetimeFigureOut">
              <a:rPr lang="en-US" smtClean="0"/>
              <a:t>1/12/2025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9F480-9CE4-4A0D-A98D-BE6556D6A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7DF24A-A079-4EFF-84DA-8EF8E4B78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24FFC-8701-4193-B37E-E0ECB3664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231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AC8E5-20EA-48A5-86B8-EED2BF279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8AA92-EF95-487F-907B-056D139E8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E7845B-B6CD-42E5-B642-F206688C4E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A16E0F-9628-4447-9BCC-AD53428BE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FEC21-A757-46C9-8A21-F4F1A55EF413}" type="datetimeFigureOut">
              <a:rPr lang="en-US" smtClean="0"/>
              <a:t>1/12/2025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F7EF96-2215-4561-B3E1-5BE343FB5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DF3B2F-71AF-492F-901E-071C2CFF2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24FFC-8701-4193-B37E-E0ECB3664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069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A1C52-05D3-418A-8616-728741096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EB7884-5A05-42CB-830A-F28CA2BC68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0B8239-944F-4BA3-9A68-C2BD49749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59B8B6-C49B-40A9-AF5E-85E1C57C3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FEC21-A757-46C9-8A21-F4F1A55EF413}" type="datetimeFigureOut">
              <a:rPr lang="en-US" smtClean="0"/>
              <a:t>1/12/2025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FAFFD8-327F-4252-AED3-E08768FB0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FE5BED-2EBB-4ECD-970A-9797CF73C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24FFC-8701-4193-B37E-E0ECB3664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436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F071B-253D-49B8-B25F-E8B277808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C418D7-7B87-4ABA-8EDC-1E6D9245A0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1C97BD-778D-4837-90CF-202AFC0D7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FEC21-A757-46C9-8A21-F4F1A55EF413}" type="datetimeFigureOut">
              <a:rPr lang="en-US" smtClean="0"/>
              <a:t>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016528-7689-4973-A5CB-0BE201E40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A7CA1-3849-4227-88BF-27E56B062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24FFC-8701-4193-B37E-E0ECB3664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177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FCCE5B-2871-490B-9CBC-36E63E540C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2C1151-4683-43F2-9827-761C9F3FF2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8F437-4DED-4D40-BCAA-2765B719D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FEC21-A757-46C9-8A21-F4F1A55EF413}" type="datetimeFigureOut">
              <a:rPr lang="en-US" smtClean="0"/>
              <a:t>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9645B-E268-4100-830C-7C9D2D921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B9F2F-DBFE-4361-A20B-9A6EDF02E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24FFC-8701-4193-B37E-E0ECB3664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16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596139-5A70-4A1F-AD28-7BF85B3D8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861E21-3968-4497-B819-8509F5C88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02F70E-88AB-4880-9DF1-3FBAB98FAF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FEC21-A757-46C9-8A21-F4F1A55EF413}" type="datetimeFigureOut">
              <a:rPr lang="en-US" smtClean="0"/>
              <a:t>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FFB612-7052-465D-B765-BB179CCFEC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9451D5-3089-4D08-A18E-977C761159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824FFC-8701-4193-B37E-E0ECB3664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006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C7B1F-A8AB-427D-A76F-7CD18A572C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5741" y="375673"/>
            <a:ext cx="9144000" cy="2387600"/>
          </a:xfrm>
        </p:spPr>
        <p:txBody>
          <a:bodyPr/>
          <a:lstStyle/>
          <a:p>
            <a:r>
              <a:rPr lang="hy-AM" b="1" dirty="0">
                <a:latin typeface="+mn-lt"/>
              </a:rPr>
              <a:t>Հայկական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գորգ</a:t>
            </a:r>
            <a:r>
              <a:rPr lang="en-US" b="1" dirty="0">
                <a:latin typeface="+mn-lt"/>
              </a:rPr>
              <a:t> </a:t>
            </a:r>
          </a:p>
        </p:txBody>
      </p:sp>
      <p:pic>
        <p:nvPicPr>
          <p:cNvPr id="2050" name="Picture 2" descr="Հայկական գորգերի արտադրությունն աճել է 44.4 տոկոսով">
            <a:extLst>
              <a:ext uri="{FF2B5EF4-FFF2-40B4-BE49-F238E27FC236}">
                <a16:creationId xmlns:a16="http://schemas.microsoft.com/office/drawing/2014/main" id="{C8BDF0B1-E3F4-4E7A-9F6A-90EF1D676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625" y="2883301"/>
            <a:ext cx="6230750" cy="3630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639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729E0-3BFA-4A46-8978-51EE3EB97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Ինչ</a:t>
            </a:r>
            <a:r>
              <a:rPr lang="en-US" b="1" dirty="0"/>
              <a:t> է </a:t>
            </a:r>
            <a:r>
              <a:rPr lang="en-US" b="1" dirty="0" err="1"/>
              <a:t>գորգը</a:t>
            </a:r>
            <a:r>
              <a:rPr lang="en-US" b="1" dirty="0"/>
              <a:t>՞</a:t>
            </a:r>
          </a:p>
        </p:txBody>
      </p:sp>
      <p:pic>
        <p:nvPicPr>
          <p:cNvPr id="1026" name="Picture 2" descr="Հայկական գորգեր">
            <a:extLst>
              <a:ext uri="{FF2B5EF4-FFF2-40B4-BE49-F238E27FC236}">
                <a16:creationId xmlns:a16="http://schemas.microsoft.com/office/drawing/2014/main" id="{296AAF1C-9789-4054-AAE9-FAFD251E553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420" y="2203136"/>
            <a:ext cx="5481918" cy="4090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7B2BC2-F572-46BC-9FD1-E772A99923F6}"/>
              </a:ext>
            </a:extLst>
          </p:cNvPr>
          <p:cNvSpPr txBox="1"/>
          <p:nvPr/>
        </p:nvSpPr>
        <p:spPr>
          <a:xfrm>
            <a:off x="494180" y="2216988"/>
            <a:ext cx="609824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y-AM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Գորգ</a:t>
            </a:r>
            <a:r>
              <a:rPr lang="hy-AM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զարդանախշերով, խավածածկ կամ առանց խավի քառանկյուն գեղարվեստական գործվածք։ Ծառայում է որպես փռոց, ծածկոց, վարագույր, բնակարանը տաքացնելու, զարդարելու ինչպես նաև ձայնակլանման համար։ Գորգերը հիմնականում հյուսում են թելերից։ Հանդիպում են նաև ասեղնագործ և գույնզգույն կտորներից կարված գորգեր։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281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52C08-F059-4BE7-A603-513E7B717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596"/>
            <a:ext cx="10515600" cy="1325563"/>
          </a:xfrm>
        </p:spPr>
        <p:txBody>
          <a:bodyPr/>
          <a:lstStyle/>
          <a:p>
            <a:r>
              <a:rPr lang="en-US" b="1" dirty="0" err="1"/>
              <a:t>Հայկական</a:t>
            </a:r>
            <a:r>
              <a:rPr lang="en-US" b="1" dirty="0"/>
              <a:t> </a:t>
            </a:r>
            <a:r>
              <a:rPr lang="en-US" b="1" dirty="0" err="1"/>
              <a:t>գորգ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91A9A-4112-433D-90D2-F4244D84B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333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y-AM" sz="200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Հայաստանում գորգագործությունը՝ իբրև արհեստ զարգացած է եղել դեռևս վաղնջական ժամանակներից։ Այս մասին են վկայում Արենի 1 քարայրում գտնված </a:t>
            </a:r>
            <a:r>
              <a:rPr lang="hy-AM" sz="2000" dirty="0">
                <a:solidFill>
                  <a:srgbClr val="202122"/>
                </a:solidFill>
                <a:latin typeface="Arial" panose="020B0604020202020204" pitchFamily="34" charset="0"/>
              </a:rPr>
              <a:t>գործվածքները, մ. թ. ա. 5-րդ դարի թվագրվող պազիրիկ գորգը, ինչպես նաև հայկական գորգարվեստի մասին մի շարք պատմաբանների կողմից պահպանված հիշատակություններ</a:t>
            </a:r>
            <a:r>
              <a:rPr lang="en-US" sz="2000" dirty="0">
                <a:solidFill>
                  <a:srgbClr val="202122"/>
                </a:solidFill>
                <a:latin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r>
              <a:rPr lang="hy-AM" sz="2000" dirty="0">
                <a:solidFill>
                  <a:srgbClr val="202122"/>
                </a:solidFill>
                <a:latin typeface="Arial" panose="020B0604020202020204" pitchFamily="34" charset="0"/>
              </a:rPr>
              <a:t>Պատմական Հայաստանում գորգերն ու կարպետները համարվում էին առաջին անհրաժեշտության իրեր։ Դրանք փռում էին հատակին, կախում պատերից և գործածում որպես ծածկոց։ Գրեթե բոլոր բնակավայրերում գործում էին կարպետներ՝ քիլիմներ, ծածկոցներ, վարագույրներ, թամբեր, խուրջիններ, վերմակներ, աղի տոպրակներ, ձիու ծածկոցներ և գորգեր։</a:t>
            </a:r>
            <a:endParaRPr lang="en-US" sz="2000" dirty="0">
              <a:solidFill>
                <a:srgbClr val="202122"/>
              </a:solidFill>
              <a:latin typeface="Arial" panose="020B0604020202020204" pitchFamily="34" charset="0"/>
            </a:endParaRPr>
          </a:p>
        </p:txBody>
      </p:sp>
      <p:pic>
        <p:nvPicPr>
          <p:cNvPr id="3074" name="Picture 2" descr="Թուրքիայում հին հայկական գորգ է հանվել վաճառքի 150 հազար դոլարով">
            <a:extLst>
              <a:ext uri="{FF2B5EF4-FFF2-40B4-BE49-F238E27FC236}">
                <a16:creationId xmlns:a16="http://schemas.microsoft.com/office/drawing/2014/main" id="{032EF4DD-3913-4385-9103-6C2FC5101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556" y="3976968"/>
            <a:ext cx="3359210" cy="2544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3147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</Words>
  <Application>Microsoft Office PowerPoint</Application>
  <PresentationFormat>Widescreen</PresentationFormat>
  <Paragraphs>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Հայկական գորգ </vt:lpstr>
      <vt:lpstr>Ինչ է գորգը՞</vt:lpstr>
      <vt:lpstr>Հայկական գորգ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Հայկական գորգ </dc:title>
  <dc:creator>Sophie Saghoyan</dc:creator>
  <cp:lastModifiedBy>Sophie Saghoyan</cp:lastModifiedBy>
  <cp:revision>2</cp:revision>
  <dcterms:created xsi:type="dcterms:W3CDTF">2025-01-12T09:40:37Z</dcterms:created>
  <dcterms:modified xsi:type="dcterms:W3CDTF">2025-01-12T09:40:38Z</dcterms:modified>
</cp:coreProperties>
</file>